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0"/>
  </p:notesMasterIdLst>
  <p:sldIdLst>
    <p:sldId id="256" r:id="rId2"/>
    <p:sldId id="257" r:id="rId3"/>
    <p:sldId id="258" r:id="rId4"/>
    <p:sldId id="314"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3072" userDrawn="1">
          <p15:clr>
            <a:srgbClr val="A4A3A4"/>
          </p15:clr>
        </p15:guide>
        <p15:guide id="2" pos="4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416" autoAdjust="0"/>
  </p:normalViewPr>
  <p:slideViewPr>
    <p:cSldViewPr snapToGrid="0" showGuides="1">
      <p:cViewPr>
        <p:scale>
          <a:sx n="75" d="100"/>
          <a:sy n="75" d="100"/>
        </p:scale>
        <p:origin x="1644" y="210"/>
      </p:cViewPr>
      <p:guideLst>
        <p:guide orient="horz" pos="3072"/>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tif>
</file>

<file path=ppt/media/image11.tif>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jpeg>
</file>

<file path=ppt/media/image74.tif>
</file>

<file path=ppt/media/image7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6" name="Shape 406"/>
          <p:cNvSpPr>
            <a:spLocks noGrp="1" noRot="1" noChangeAspect="1"/>
          </p:cNvSpPr>
          <p:nvPr>
            <p:ph type="sldImg"/>
          </p:nvPr>
        </p:nvSpPr>
        <p:spPr>
          <a:xfrm>
            <a:off x="1143000" y="685800"/>
            <a:ext cx="4572000" cy="3429000"/>
          </a:xfrm>
          <a:prstGeom prst="rect">
            <a:avLst/>
          </a:prstGeom>
        </p:spPr>
        <p:txBody>
          <a:bodyPr/>
          <a:lstStyle/>
          <a:p>
            <a:endParaRPr/>
          </a:p>
        </p:txBody>
      </p:sp>
      <p:sp>
        <p:nvSpPr>
          <p:cNvPr id="407" name="Shape 40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Shape 419"/>
          <p:cNvSpPr>
            <a:spLocks noGrp="1" noRot="1" noChangeAspect="1"/>
          </p:cNvSpPr>
          <p:nvPr>
            <p:ph type="sldImg"/>
          </p:nvPr>
        </p:nvSpPr>
        <p:spPr>
          <a:prstGeom prst="rect">
            <a:avLst/>
          </a:prstGeom>
        </p:spPr>
        <p:txBody>
          <a:bodyPr/>
          <a:lstStyle/>
          <a:p>
            <a:endParaRPr/>
          </a:p>
        </p:txBody>
      </p:sp>
      <p:sp>
        <p:nvSpPr>
          <p:cNvPr id="420" name="Shape 420"/>
          <p:cNvSpPr>
            <a:spLocks noGrp="1"/>
          </p:cNvSpPr>
          <p:nvPr>
            <p:ph type="body" sz="quarter" idx="1"/>
          </p:nvPr>
        </p:nvSpPr>
        <p:spPr>
          <a:prstGeom prst="rect">
            <a:avLst/>
          </a:prstGeom>
        </p:spPr>
        <p:txBody>
          <a:bodyPr/>
          <a:lstStyle/>
          <a:p>
            <a:r>
              <a:t>绝对零度是不可能达到的最低温度，自然界的温度只能无限逼近。如果到达，那么一切事物都将达到运动的最低形式。因为任何空间必然存有能量和热量，也不断进行相互转换而不消失。所以绝对零度是不存在的，除非该空间自始即无任何能量热量。在绝对零度下，原子和分子拥有量子理论允许的最小能量。</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270000" y="1638300"/>
            <a:ext cx="10464800" cy="3302000"/>
          </a:xfrm>
          <a:prstGeom prst="rect">
            <a:avLst/>
          </a:prstGeom>
        </p:spPr>
        <p:txBody>
          <a:bodyPr anchor="b"/>
          <a:lstStyle/>
          <a:p>
            <a:r>
              <a:t>标题文本</a:t>
            </a:r>
          </a:p>
        </p:txBody>
      </p:sp>
      <p:sp>
        <p:nvSpPr>
          <p:cNvPr id="12" name="正文级别 1…"/>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38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384" name="“在此键入引文。”"/>
          <p:cNvSpPr txBox="1">
            <a:spLocks noGrp="1"/>
          </p:cNvSpPr>
          <p:nvPr>
            <p:ph type="body" sz="quarter" idx="14"/>
          </p:nvPr>
        </p:nvSpPr>
        <p:spPr>
          <a:xfrm>
            <a:off x="1270000" y="4216400"/>
            <a:ext cx="10464800" cy="711201"/>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“在此键入引文。”</a:t>
            </a:r>
          </a:p>
        </p:txBody>
      </p:sp>
      <p:sp>
        <p:nvSpPr>
          <p:cNvPr id="38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392" name="图像"/>
          <p:cNvSpPr>
            <a:spLocks noGrp="1"/>
          </p:cNvSpPr>
          <p:nvPr>
            <p:ph type="pic" idx="13"/>
          </p:nvPr>
        </p:nvSpPr>
        <p:spPr>
          <a:xfrm>
            <a:off x="-949853" y="0"/>
            <a:ext cx="14904506" cy="9944100"/>
          </a:xfrm>
          <a:prstGeom prst="rect">
            <a:avLst/>
          </a:prstGeom>
        </p:spPr>
        <p:txBody>
          <a:bodyPr lIns="91439" tIns="45719" rIns="91439" bIns="45719" anchor="t">
            <a:noAutofit/>
          </a:bodyPr>
          <a:lstStyle/>
          <a:p>
            <a:endParaRPr/>
          </a:p>
        </p:txBody>
      </p:sp>
      <p:sp>
        <p:nvSpPr>
          <p:cNvPr id="39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40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idx="13"/>
          </p:nvPr>
        </p:nvSpPr>
        <p:spPr>
          <a:xfrm>
            <a:off x="1622088" y="289099"/>
            <a:ext cx="9753603" cy="6505789"/>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1270000" y="6718300"/>
            <a:ext cx="10464800" cy="1422400"/>
          </a:xfrm>
          <a:prstGeom prst="rect">
            <a:avLst/>
          </a:prstGeom>
        </p:spPr>
        <p:txBody>
          <a:bodyPr anchor="b"/>
          <a:lstStyle/>
          <a:p>
            <a:r>
              <a:t>标题文本</a:t>
            </a:r>
          </a:p>
        </p:txBody>
      </p:sp>
      <p:sp>
        <p:nvSpPr>
          <p:cNvPr id="22" name="正文级别 1…"/>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270000" y="3225800"/>
            <a:ext cx="10464800" cy="3302000"/>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idx="13"/>
          </p:nvPr>
        </p:nvSpPr>
        <p:spPr>
          <a:xfrm>
            <a:off x="2263775" y="613833"/>
            <a:ext cx="12401550" cy="8267701"/>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952500" y="635000"/>
            <a:ext cx="5334000" cy="3987800"/>
          </a:xfrm>
          <a:prstGeom prst="rect">
            <a:avLst/>
          </a:prstGeom>
        </p:spPr>
        <p:txBody>
          <a:bodyPr anchor="b"/>
          <a:lstStyle>
            <a:lvl1pPr>
              <a:defRPr sz="6000"/>
            </a:lvl1pPr>
          </a:lstStyle>
          <a:p>
            <a:r>
              <a:t>标题文本</a:t>
            </a:r>
          </a:p>
        </p:txBody>
      </p:sp>
      <p:sp>
        <p:nvSpPr>
          <p:cNvPr id="40" name="正文级别 1…"/>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正文级别 1…"/>
          <p:cNvSpPr txBox="1">
            <a:spLocks noGrp="1"/>
          </p:cNvSpPr>
          <p:nvPr>
            <p:ph type="body" idx="1"/>
          </p:nvPr>
        </p:nvSpPr>
        <p:spPr>
          <a:xfrm>
            <a:off x="952500" y="3340100"/>
            <a:ext cx="11099800" cy="62865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pic>
        <p:nvPicPr>
          <p:cNvPr id="57" name="线条" descr="线条"/>
          <p:cNvPicPr>
            <a:picLocks/>
          </p:cNvPicPr>
          <p:nvPr/>
        </p:nvPicPr>
        <p:blipFill>
          <a:blip r:embed="rId2">
            <a:extLst/>
          </a:blip>
          <a:stretch>
            <a:fillRect/>
          </a:stretch>
        </p:blipFill>
        <p:spPr>
          <a:xfrm>
            <a:off x="-127357" y="909191"/>
            <a:ext cx="11350585" cy="76201"/>
          </a:xfrm>
          <a:prstGeom prst="rect">
            <a:avLst/>
          </a:prstGeom>
        </p:spPr>
      </p:pic>
      <p:pic>
        <p:nvPicPr>
          <p:cNvPr id="59" name="线条" descr="线条"/>
          <p:cNvPicPr>
            <a:picLocks/>
          </p:cNvPicPr>
          <p:nvPr/>
        </p:nvPicPr>
        <p:blipFill>
          <a:blip r:embed="rId3">
            <a:extLst/>
          </a:blip>
          <a:stretch>
            <a:fillRect/>
          </a:stretch>
        </p:blipFill>
        <p:spPr>
          <a:xfrm rot="16200000">
            <a:off x="-4444615" y="5106304"/>
            <a:ext cx="9396832" cy="76201"/>
          </a:xfrm>
          <a:prstGeom prst="rect">
            <a:avLst/>
          </a:prstGeom>
        </p:spPr>
      </p:pic>
      <p:sp>
        <p:nvSpPr>
          <p:cNvPr id="61" name="中国海洋大学  电子工程系     wangnan@ouc.edu.cn"/>
          <p:cNvSpPr txBox="1"/>
          <p:nvPr/>
        </p:nvSpPr>
        <p:spPr>
          <a:xfrm>
            <a:off x="409724" y="9420443"/>
            <a:ext cx="4565352" cy="3488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solidFill>
                  <a:srgbClr val="929292"/>
                </a:solidFill>
              </a:defRPr>
            </a:lvl1pPr>
          </a:lstStyle>
          <a:p>
            <a:r>
              <a:rPr dirty="0" err="1"/>
              <a:t>中国海洋大学</a:t>
            </a:r>
            <a:r>
              <a:rPr dirty="0"/>
              <a:t>  </a:t>
            </a:r>
            <a:r>
              <a:rPr dirty="0" err="1"/>
              <a:t>电子工程系</a:t>
            </a:r>
            <a:r>
              <a:rPr dirty="0"/>
              <a:t>     </a:t>
            </a:r>
            <a:r>
              <a:rPr lang="en-US" altLang="zh-CN" dirty="0" err="1" smtClean="0"/>
              <a:t>rsh</a:t>
            </a:r>
            <a:r>
              <a:rPr dirty="0" err="1" smtClean="0"/>
              <a:t>@ouc.edu.cn</a:t>
            </a:r>
            <a:endParaRPr dirty="0"/>
          </a:p>
        </p:txBody>
      </p:sp>
      <p:pic>
        <p:nvPicPr>
          <p:cNvPr id="62" name="线条" descr="线条"/>
          <p:cNvPicPr>
            <a:picLocks/>
          </p:cNvPicPr>
          <p:nvPr/>
        </p:nvPicPr>
        <p:blipFill>
          <a:blip r:embed="rId4">
            <a:extLst/>
          </a:blip>
          <a:stretch>
            <a:fillRect/>
          </a:stretch>
        </p:blipFill>
        <p:spPr>
          <a:xfrm>
            <a:off x="-212360" y="69066"/>
            <a:ext cx="5924616" cy="1016001"/>
          </a:xfrm>
          <a:prstGeom prst="rect">
            <a:avLst/>
          </a:prstGeom>
        </p:spPr>
      </p:pic>
      <p:sp>
        <p:nvSpPr>
          <p:cNvPr id="64" name="标题文本"/>
          <p:cNvSpPr txBox="1">
            <a:spLocks noGrp="1"/>
          </p:cNvSpPr>
          <p:nvPr>
            <p:ph type="title"/>
          </p:nvPr>
        </p:nvSpPr>
        <p:spPr>
          <a:xfrm rot="21575834">
            <a:off x="337603" y="28457"/>
            <a:ext cx="4443999" cy="1097220"/>
          </a:xfrm>
          <a:prstGeom prst="rect">
            <a:avLst/>
          </a:prstGeom>
        </p:spPr>
        <p:txBody>
          <a:bodyPr/>
          <a:lstStyle>
            <a:lvl1pPr>
              <a:defRPr sz="4500">
                <a:latin typeface="华文楷体"/>
                <a:ea typeface="华文楷体"/>
                <a:cs typeface="华文楷体"/>
                <a:sym typeface="华文楷体"/>
              </a:defRPr>
            </a:lvl1pPr>
          </a:lstStyle>
          <a:p>
            <a:r>
              <a:t>标题文本</a:t>
            </a:r>
          </a:p>
        </p:txBody>
      </p:sp>
      <p:sp>
        <p:nvSpPr>
          <p:cNvPr id="34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355" name="图像"/>
          <p:cNvSpPr>
            <a:spLocks noGrp="1"/>
          </p:cNvSpPr>
          <p:nvPr>
            <p:ph type="pic" idx="13"/>
          </p:nvPr>
        </p:nvSpPr>
        <p:spPr>
          <a:xfrm>
            <a:off x="4086225" y="2586566"/>
            <a:ext cx="9429750" cy="6286501"/>
          </a:xfrm>
          <a:prstGeom prst="rect">
            <a:avLst/>
          </a:prstGeom>
        </p:spPr>
        <p:txBody>
          <a:bodyPr lIns="91439" tIns="45719" rIns="91439" bIns="45719" anchor="t">
            <a:noAutofit/>
          </a:bodyPr>
          <a:lstStyle/>
          <a:p>
            <a:endParaRPr/>
          </a:p>
        </p:txBody>
      </p:sp>
      <p:sp>
        <p:nvSpPr>
          <p:cNvPr id="356" name="标题文本"/>
          <p:cNvSpPr txBox="1">
            <a:spLocks noGrp="1"/>
          </p:cNvSpPr>
          <p:nvPr>
            <p:ph type="title"/>
          </p:nvPr>
        </p:nvSpPr>
        <p:spPr>
          <a:prstGeom prst="rect">
            <a:avLst/>
          </a:prstGeom>
        </p:spPr>
        <p:txBody>
          <a:bodyPr/>
          <a:lstStyle/>
          <a:p>
            <a:r>
              <a:t>标题文本</a:t>
            </a:r>
          </a:p>
        </p:txBody>
      </p:sp>
      <p:sp>
        <p:nvSpPr>
          <p:cNvPr id="357" name="正文级别 1…"/>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正文级别 1</a:t>
            </a:r>
          </a:p>
          <a:p>
            <a:pPr lvl="1"/>
            <a:r>
              <a:t>正文级别 2</a:t>
            </a:r>
          </a:p>
          <a:p>
            <a:pPr lvl="2"/>
            <a:r>
              <a:t>正文级别 3</a:t>
            </a:r>
          </a:p>
          <a:p>
            <a:pPr lvl="3"/>
            <a:r>
              <a:t>正文级别 4</a:t>
            </a:r>
          </a:p>
          <a:p>
            <a:pPr lvl="4"/>
            <a:r>
              <a:t>正文级别 5</a:t>
            </a:r>
          </a:p>
        </p:txBody>
      </p:sp>
      <p:sp>
        <p:nvSpPr>
          <p:cNvPr id="358" name="幻灯片编号"/>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365" name="正文级别 1…"/>
          <p:cNvSpPr txBox="1">
            <a:spLocks noGrp="1"/>
          </p:cNvSpPr>
          <p:nvPr>
            <p:ph type="body" idx="1"/>
          </p:nvPr>
        </p:nvSpPr>
        <p:spPr>
          <a:xfrm>
            <a:off x="952500" y="1270000"/>
            <a:ext cx="11099800" cy="72136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36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373" name="图像"/>
          <p:cNvSpPr>
            <a:spLocks noGrp="1"/>
          </p:cNvSpPr>
          <p:nvPr>
            <p:ph type="pic" sz="quarter" idx="13"/>
          </p:nvPr>
        </p:nvSpPr>
        <p:spPr>
          <a:xfrm>
            <a:off x="6680200" y="5029200"/>
            <a:ext cx="6054748" cy="4038600"/>
          </a:xfrm>
          <a:prstGeom prst="rect">
            <a:avLst/>
          </a:prstGeom>
        </p:spPr>
        <p:txBody>
          <a:bodyPr lIns="91439" tIns="45719" rIns="91439" bIns="45719" anchor="t">
            <a:noAutofit/>
          </a:bodyPr>
          <a:lstStyle/>
          <a:p>
            <a:endParaRPr/>
          </a:p>
        </p:txBody>
      </p:sp>
      <p:sp>
        <p:nvSpPr>
          <p:cNvPr id="374" name="图像"/>
          <p:cNvSpPr>
            <a:spLocks noGrp="1"/>
          </p:cNvSpPr>
          <p:nvPr>
            <p:ph type="pic" sz="quarter" idx="14"/>
          </p:nvPr>
        </p:nvSpPr>
        <p:spPr>
          <a:xfrm>
            <a:off x="6502400" y="889000"/>
            <a:ext cx="5867400" cy="3911601"/>
          </a:xfrm>
          <a:prstGeom prst="rect">
            <a:avLst/>
          </a:prstGeom>
        </p:spPr>
        <p:txBody>
          <a:bodyPr lIns="91439" tIns="45719" rIns="91439" bIns="45719" anchor="t">
            <a:noAutofit/>
          </a:bodyPr>
          <a:lstStyle/>
          <a:p>
            <a:endParaRPr/>
          </a:p>
        </p:txBody>
      </p:sp>
      <p:sp>
        <p:nvSpPr>
          <p:cNvPr id="375" name="图像"/>
          <p:cNvSpPr>
            <a:spLocks noGrp="1"/>
          </p:cNvSpPr>
          <p:nvPr>
            <p:ph type="pic" idx="15"/>
          </p:nvPr>
        </p:nvSpPr>
        <p:spPr>
          <a:xfrm>
            <a:off x="-2374900" y="889000"/>
            <a:ext cx="11982450" cy="7988300"/>
          </a:xfrm>
          <a:prstGeom prst="rect">
            <a:avLst/>
          </a:prstGeom>
        </p:spPr>
        <p:txBody>
          <a:bodyPr lIns="91439" tIns="45719" rIns="91439" bIns="45719" anchor="t">
            <a:noAutofit/>
          </a:bodyPr>
          <a:lstStyle/>
          <a:p>
            <a:endParaRPr/>
          </a:p>
        </p:txBody>
      </p:sp>
      <p:sp>
        <p:nvSpPr>
          <p:cNvPr id="3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hdr="0" ftr="0" dt="0"/>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6.xml"/><Relationship Id="rId4" Type="http://schemas.openxmlformats.org/officeDocument/2006/relationships/image" Target="../media/image61.png"/></Relationships>
</file>

<file path=ppt/slides/_rels/slide48.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6.xml"/><Relationship Id="rId4" Type="http://schemas.openxmlformats.org/officeDocument/2006/relationships/image" Target="../media/image6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6.xml"/><Relationship Id="rId5" Type="http://schemas.openxmlformats.org/officeDocument/2006/relationships/image" Target="../media/image73.jpeg"/><Relationship Id="rId4" Type="http://schemas.openxmlformats.org/officeDocument/2006/relationships/image" Target="../media/image72.png"/></Relationships>
</file>

<file path=ppt/slides/_rels/slide57.xml.rels><?xml version="1.0" encoding="UTF-8" standalone="yes"?>
<Relationships xmlns="http://schemas.openxmlformats.org/package/2006/relationships"><Relationship Id="rId2" Type="http://schemas.openxmlformats.org/officeDocument/2006/relationships/image" Target="../media/image74.ti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75.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image" Target="../media/image10.t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timg-4.jpeg" descr="timg-4.jpeg"/>
          <p:cNvPicPr>
            <a:picLocks noGrp="1" noChangeAspect="1"/>
          </p:cNvPicPr>
          <p:nvPr>
            <p:ph type="pic" idx="13"/>
          </p:nvPr>
        </p:nvPicPr>
        <p:blipFill>
          <a:blip r:embed="rId2">
            <a:extLst/>
          </a:blip>
          <a:srcRect t="2010" b="2010"/>
          <a:stretch>
            <a:fillRect/>
          </a:stretch>
        </p:blipFill>
        <p:spPr>
          <a:xfrm>
            <a:off x="1625600" y="673100"/>
            <a:ext cx="9753600" cy="5905500"/>
          </a:xfrm>
          <a:prstGeom prst="rect">
            <a:avLst/>
          </a:prstGeom>
        </p:spPr>
      </p:pic>
      <p:sp>
        <p:nvSpPr>
          <p:cNvPr id="410" name="检测技术与仪器"/>
          <p:cNvSpPr txBox="1">
            <a:spLocks noGrp="1"/>
          </p:cNvSpPr>
          <p:nvPr>
            <p:ph type="title"/>
          </p:nvPr>
        </p:nvSpPr>
        <p:spPr>
          <a:prstGeom prst="rect">
            <a:avLst/>
          </a:prstGeom>
        </p:spPr>
        <p:txBody>
          <a:bodyPr/>
          <a:lstStyle>
            <a:lvl1pPr defTabSz="543305">
              <a:defRPr sz="7440"/>
            </a:lvl1pPr>
          </a:lstStyle>
          <a:p>
            <a:r>
              <a:t>检测技术与仪器</a:t>
            </a:r>
          </a:p>
        </p:txBody>
      </p:sp>
      <p:sp>
        <p:nvSpPr>
          <p:cNvPr id="411" name="热电式传感器"/>
          <p:cNvSpPr txBox="1">
            <a:spLocks noGrp="1"/>
          </p:cNvSpPr>
          <p:nvPr>
            <p:ph type="body" sz="quarter" idx="1"/>
          </p:nvPr>
        </p:nvSpPr>
        <p:spPr>
          <a:prstGeom prst="rect">
            <a:avLst/>
          </a:prstGeom>
        </p:spPr>
        <p:txBody>
          <a:bodyPr/>
          <a:lstStyle/>
          <a:p>
            <a:r>
              <a:t>热电式传感器</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1</a:t>
            </a:fld>
            <a:endParaRPr lang="zh-CN" altLang="en-US"/>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接触电势（珀尔贴电势）"/>
          <p:cNvSpPr>
            <a:spLocks noGrp="1"/>
          </p:cNvSpPr>
          <p:nvPr>
            <p:ph type="title"/>
          </p:nvPr>
        </p:nvSpPr>
        <p:spPr>
          <a:xfrm>
            <a:off x="397179" y="90813"/>
            <a:ext cx="4898721" cy="1097220"/>
          </a:xfrm>
          <a:prstGeom prst="rect">
            <a:avLst/>
          </a:prstGeom>
        </p:spPr>
        <p:txBody>
          <a:bodyPr/>
          <a:lstStyle>
            <a:lvl1pPr defTabSz="414781">
              <a:defRPr sz="3195"/>
            </a:lvl1pPr>
          </a:lstStyle>
          <a:p>
            <a:r>
              <a:t>接触电势（珀尔贴电势</a:t>
            </a:r>
            <a:r>
              <a:rPr dirty="0"/>
              <a:t>）</a:t>
            </a:r>
          </a:p>
        </p:txBody>
      </p:sp>
      <p:sp>
        <p:nvSpPr>
          <p:cNvPr id="457" name="含义：由于两种不同导体的自由电子密度不同而在接触处形成的电动势。"/>
          <p:cNvSpPr txBox="1"/>
          <p:nvPr/>
        </p:nvSpPr>
        <p:spPr>
          <a:xfrm>
            <a:off x="397179" y="2436013"/>
            <a:ext cx="114935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800">
                <a:solidFill>
                  <a:srgbClr val="7E48C6"/>
                </a:solidFill>
                <a:latin typeface="Helvetica"/>
                <a:ea typeface="Helvetica"/>
                <a:cs typeface="Helvetica"/>
                <a:sym typeface="Helvetica"/>
              </a:defRPr>
            </a:lvl1pPr>
          </a:lstStyle>
          <a:p>
            <a:r>
              <a:t>含义：由于两种不同导体的自由电子密度不同而在接触处形成的电动势。</a:t>
            </a:r>
          </a:p>
        </p:txBody>
      </p:sp>
      <p:pic>
        <p:nvPicPr>
          <p:cNvPr id="458" name="图像" descr="图像"/>
          <p:cNvPicPr>
            <a:picLocks noChangeAspect="1"/>
          </p:cNvPicPr>
          <p:nvPr/>
        </p:nvPicPr>
        <p:blipFill>
          <a:blip r:embed="rId2">
            <a:extLst/>
          </a:blip>
          <a:stretch>
            <a:fillRect/>
          </a:stretch>
        </p:blipFill>
        <p:spPr>
          <a:xfrm>
            <a:off x="9108085" y="660970"/>
            <a:ext cx="2590801" cy="1663701"/>
          </a:xfrm>
          <a:prstGeom prst="rect">
            <a:avLst/>
          </a:prstGeom>
          <a:ln w="12700">
            <a:miter lim="400000"/>
          </a:ln>
        </p:spPr>
      </p:pic>
      <p:sp>
        <p:nvSpPr>
          <p:cNvPr id="459" name="A和B两种导体材料…"/>
          <p:cNvSpPr txBox="1"/>
          <p:nvPr/>
        </p:nvSpPr>
        <p:spPr>
          <a:xfrm>
            <a:off x="496366" y="3363481"/>
            <a:ext cx="3111501" cy="1076047"/>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2600" b="0"/>
            </a:pPr>
            <a:r>
              <a:t>A和B两种导体材料</a:t>
            </a:r>
          </a:p>
          <a:p>
            <a:pPr algn="l">
              <a:defRPr sz="2600" b="0"/>
            </a:pPr>
            <a:r>
              <a:t>不同，温度保持一致</a:t>
            </a:r>
          </a:p>
        </p:txBody>
      </p:sp>
      <p:sp>
        <p:nvSpPr>
          <p:cNvPr id="460" name="A和B互相接触时，其内部电子密度不同，若nA &gt;nB"/>
          <p:cNvSpPr txBox="1"/>
          <p:nvPr/>
        </p:nvSpPr>
        <p:spPr>
          <a:xfrm>
            <a:off x="4163377" y="3363481"/>
            <a:ext cx="4615171" cy="1076047"/>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spcBef>
                <a:spcPts val="500"/>
              </a:spcBef>
              <a:defRPr sz="2600" b="0"/>
            </a:pPr>
            <a:r>
              <a:t>A和B互相接触时，其内部电子密度不同，若n</a:t>
            </a:r>
            <a:r>
              <a:rPr baseline="-5999"/>
              <a:t>A</a:t>
            </a:r>
            <a:r>
              <a:t> &gt;n</a:t>
            </a:r>
            <a:r>
              <a:rPr baseline="-5999"/>
              <a:t>B</a:t>
            </a:r>
          </a:p>
        </p:txBody>
      </p:sp>
      <p:sp>
        <p:nvSpPr>
          <p:cNvPr id="461" name="自由电子从A扩散到B"/>
          <p:cNvSpPr txBox="1"/>
          <p:nvPr/>
        </p:nvSpPr>
        <p:spPr>
          <a:xfrm>
            <a:off x="9334058" y="3496086"/>
            <a:ext cx="3221458" cy="5969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500"/>
              </a:spcBef>
              <a:defRPr sz="2600" b="0"/>
            </a:lvl1pPr>
          </a:lstStyle>
          <a:p>
            <a:r>
              <a:t>自由电子从A扩散到B</a:t>
            </a:r>
          </a:p>
        </p:txBody>
      </p:sp>
      <p:sp>
        <p:nvSpPr>
          <p:cNvPr id="462" name="A失去电子带正电，…"/>
          <p:cNvSpPr txBox="1"/>
          <p:nvPr/>
        </p:nvSpPr>
        <p:spPr>
          <a:xfrm>
            <a:off x="9505305" y="5275708"/>
            <a:ext cx="3087066" cy="1139547"/>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spcBef>
                <a:spcPts val="500"/>
              </a:spcBef>
              <a:defRPr sz="2600" b="0"/>
            </a:pPr>
            <a:r>
              <a:t>A失去电子带正电，</a:t>
            </a:r>
          </a:p>
          <a:p>
            <a:pPr algn="l">
              <a:spcBef>
                <a:spcPts val="500"/>
              </a:spcBef>
              <a:defRPr sz="2600" b="0"/>
            </a:pPr>
            <a:r>
              <a:t>B得到电子带负电</a:t>
            </a:r>
          </a:p>
        </p:txBody>
      </p:sp>
      <p:sp>
        <p:nvSpPr>
          <p:cNvPr id="463" name="形成由A向B的内电场，阻止电子进一步扩散。…"/>
          <p:cNvSpPr txBox="1"/>
          <p:nvPr/>
        </p:nvSpPr>
        <p:spPr>
          <a:xfrm>
            <a:off x="649709" y="5280072"/>
            <a:ext cx="6945453" cy="1139547"/>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spcBef>
                <a:spcPts val="500"/>
              </a:spcBef>
              <a:defRPr sz="2600" b="0"/>
            </a:pPr>
            <a:r>
              <a:t>形成由A向B的内电场，阻止电子进一步扩散。</a:t>
            </a:r>
          </a:p>
          <a:p>
            <a:pPr algn="l">
              <a:spcBef>
                <a:spcPts val="500"/>
              </a:spcBef>
              <a:defRPr sz="2600" b="0"/>
            </a:pPr>
            <a:r>
              <a:t>在E的作用下，B中的自由电子向A漂移</a:t>
            </a:r>
          </a:p>
        </p:txBody>
      </p:sp>
      <p:sp>
        <p:nvSpPr>
          <p:cNvPr id="464" name="当扩散和漂移达到动态平衡时…"/>
          <p:cNvSpPr txBox="1"/>
          <p:nvPr/>
        </p:nvSpPr>
        <p:spPr>
          <a:xfrm>
            <a:off x="553746" y="7128076"/>
            <a:ext cx="9639450" cy="10160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spcBef>
                <a:spcPts val="500"/>
              </a:spcBef>
              <a:defRPr sz="2600" b="0"/>
            </a:pPr>
            <a:r>
              <a:t>当扩散和漂移达到动态平衡时</a:t>
            </a:r>
          </a:p>
          <a:p>
            <a:pPr algn="l" defTabSz="457200">
              <a:defRPr b="0">
                <a:solidFill>
                  <a:srgbClr val="D82DA9"/>
                </a:solidFill>
                <a:latin typeface="Helvetica"/>
                <a:ea typeface="Helvetica"/>
                <a:cs typeface="Helvetica"/>
                <a:sym typeface="Helvetica"/>
              </a:defRPr>
            </a:pPr>
            <a:r>
              <a:t>两种不同金属A、B的接触处产生一个稳定的接触电势珀尔帖电势E</a:t>
            </a:r>
            <a:r>
              <a:rPr baseline="-5999"/>
              <a:t>AB</a:t>
            </a:r>
            <a:r>
              <a:t>(T)</a:t>
            </a:r>
          </a:p>
        </p:txBody>
      </p:sp>
      <p:sp>
        <p:nvSpPr>
          <p:cNvPr id="465" name="箭头"/>
          <p:cNvSpPr/>
          <p:nvPr/>
        </p:nvSpPr>
        <p:spPr>
          <a:xfrm>
            <a:off x="3503017" y="3770917"/>
            <a:ext cx="701676"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6" name="箭头"/>
          <p:cNvSpPr/>
          <p:nvPr/>
        </p:nvSpPr>
        <p:spPr>
          <a:xfrm>
            <a:off x="8595717" y="3663950"/>
            <a:ext cx="701676" cy="261174"/>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7" name="箭头"/>
          <p:cNvSpPr/>
          <p:nvPr/>
        </p:nvSpPr>
        <p:spPr>
          <a:xfrm rot="5400000">
            <a:off x="10315144" y="4564072"/>
            <a:ext cx="1259287"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8" name="箭头"/>
          <p:cNvSpPr/>
          <p:nvPr/>
        </p:nvSpPr>
        <p:spPr>
          <a:xfrm flipH="1">
            <a:off x="7707593" y="5714894"/>
            <a:ext cx="1685281"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9" name="箭头"/>
          <p:cNvSpPr/>
          <p:nvPr/>
        </p:nvSpPr>
        <p:spPr>
          <a:xfrm rot="5400000">
            <a:off x="3310230" y="6701933"/>
            <a:ext cx="740314"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灯片编号占位符 1"/>
          <p:cNvSpPr>
            <a:spLocks noGrp="1"/>
          </p:cNvSpPr>
          <p:nvPr>
            <p:ph type="sldNum" sz="quarter" idx="2"/>
          </p:nvPr>
        </p:nvSpPr>
        <p:spPr/>
        <p:txBody>
          <a:bodyPr/>
          <a:lstStyle/>
          <a:p>
            <a:fld id="{86CB4B4D-7CA3-9044-876B-883B54F8677D}" type="slidenum">
              <a:rPr lang="en-US" altLang="zh-CN" smtClean="0"/>
              <a:t>10</a:t>
            </a:fld>
            <a:endParaRPr lang="zh-CN" altLang="en-US"/>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接触电动势的数值："/>
          <p:cNvSpPr txBox="1"/>
          <p:nvPr/>
        </p:nvSpPr>
        <p:spPr>
          <a:xfrm>
            <a:off x="936625" y="2006600"/>
            <a:ext cx="3314700"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a:latin typeface="Helvetica"/>
                <a:ea typeface="Helvetica"/>
                <a:cs typeface="Helvetica"/>
                <a:sym typeface="Helvetica"/>
              </a:defRPr>
            </a:lvl1pPr>
          </a:lstStyle>
          <a:p>
            <a:r>
              <a:t>接触电动势的数值：</a:t>
            </a:r>
          </a:p>
        </p:txBody>
      </p:sp>
      <p:pic>
        <p:nvPicPr>
          <p:cNvPr id="472" name="图像" descr="图像"/>
          <p:cNvPicPr>
            <a:picLocks noChangeAspect="1"/>
          </p:cNvPicPr>
          <p:nvPr/>
        </p:nvPicPr>
        <p:blipFill>
          <a:blip r:embed="rId2">
            <a:extLst/>
          </a:blip>
          <a:stretch>
            <a:fillRect/>
          </a:stretch>
        </p:blipFill>
        <p:spPr>
          <a:xfrm>
            <a:off x="1714500" y="2844800"/>
            <a:ext cx="2870200" cy="1041400"/>
          </a:xfrm>
          <a:prstGeom prst="rect">
            <a:avLst/>
          </a:prstGeom>
          <a:ln w="12700">
            <a:miter lim="400000"/>
          </a:ln>
        </p:spPr>
      </p:pic>
      <p:pic>
        <p:nvPicPr>
          <p:cNvPr id="473" name="图像" descr="图像"/>
          <p:cNvPicPr>
            <a:picLocks noChangeAspect="1"/>
          </p:cNvPicPr>
          <p:nvPr/>
        </p:nvPicPr>
        <p:blipFill>
          <a:blip r:embed="rId3">
            <a:extLst/>
          </a:blip>
          <a:stretch>
            <a:fillRect/>
          </a:stretch>
        </p:blipFill>
        <p:spPr>
          <a:xfrm>
            <a:off x="5626100" y="2863850"/>
            <a:ext cx="2946400" cy="1003300"/>
          </a:xfrm>
          <a:prstGeom prst="rect">
            <a:avLst/>
          </a:prstGeom>
          <a:ln w="12700">
            <a:miter lim="400000"/>
          </a:ln>
        </p:spPr>
      </p:pic>
      <p:sp>
        <p:nvSpPr>
          <p:cNvPr id="474" name="回路总接触电势"/>
          <p:cNvSpPr txBox="1"/>
          <p:nvPr/>
        </p:nvSpPr>
        <p:spPr>
          <a:xfrm>
            <a:off x="967667" y="4283259"/>
            <a:ext cx="26035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a:latin typeface="Helvetica"/>
                <a:ea typeface="Helvetica"/>
                <a:cs typeface="Helvetica"/>
                <a:sym typeface="Helvetica"/>
              </a:defRPr>
            </a:lvl1pPr>
          </a:lstStyle>
          <a:p>
            <a:r>
              <a:t>回路总接触电势</a:t>
            </a:r>
          </a:p>
        </p:txBody>
      </p:sp>
      <p:pic>
        <p:nvPicPr>
          <p:cNvPr id="475" name="图像" descr="图像"/>
          <p:cNvPicPr>
            <a:picLocks noChangeAspect="1"/>
          </p:cNvPicPr>
          <p:nvPr/>
        </p:nvPicPr>
        <p:blipFill>
          <a:blip r:embed="rId4">
            <a:extLst/>
          </a:blip>
          <a:stretch>
            <a:fillRect/>
          </a:stretch>
        </p:blipFill>
        <p:spPr>
          <a:xfrm>
            <a:off x="1828800" y="5278345"/>
            <a:ext cx="5892800" cy="1143001"/>
          </a:xfrm>
          <a:prstGeom prst="rect">
            <a:avLst/>
          </a:prstGeom>
          <a:ln w="12700">
            <a:miter lim="400000"/>
          </a:ln>
        </p:spPr>
      </p:pic>
      <p:sp>
        <p:nvSpPr>
          <p:cNvPr id="476" name="小结：接触电势的大小与温度高低及导体中的电子密度有关。"/>
          <p:cNvSpPr txBox="1"/>
          <p:nvPr/>
        </p:nvSpPr>
        <p:spPr>
          <a:xfrm>
            <a:off x="1765382" y="7933290"/>
            <a:ext cx="97155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b="0">
                <a:solidFill>
                  <a:schemeClr val="accent5">
                    <a:hueOff val="-82419"/>
                    <a:satOff val="-9513"/>
                    <a:lumOff val="-16343"/>
                  </a:schemeClr>
                </a:solidFill>
                <a:latin typeface="Helvetica"/>
                <a:ea typeface="Helvetica"/>
                <a:cs typeface="Helvetica"/>
                <a:sym typeface="Helvetica"/>
              </a:defRPr>
            </a:lvl1pPr>
          </a:lstStyle>
          <a:p>
            <a:r>
              <a:rPr dirty="0" err="1"/>
              <a:t>小结：接触电势的大小与温度高低及导体中的电子密度有关</a:t>
            </a:r>
            <a:r>
              <a:rPr dirty="0"/>
              <a:t>。</a:t>
            </a:r>
          </a:p>
        </p:txBody>
      </p:sp>
      <p:sp>
        <p:nvSpPr>
          <p:cNvPr id="477" name="接触电势（珀尔贴电势）"/>
          <p:cNvSpPr>
            <a:spLocks noGrp="1"/>
          </p:cNvSpPr>
          <p:nvPr>
            <p:ph type="title"/>
          </p:nvPr>
        </p:nvSpPr>
        <p:spPr>
          <a:xfrm>
            <a:off x="349539" y="134035"/>
            <a:ext cx="4889086" cy="1097220"/>
          </a:xfrm>
          <a:prstGeom prst="rect">
            <a:avLst/>
          </a:prstGeom>
        </p:spPr>
        <p:txBody>
          <a:bodyPr/>
          <a:lstStyle>
            <a:lvl1pPr defTabSz="414781">
              <a:defRPr sz="3195"/>
            </a:lvl1pPr>
          </a:lstStyle>
          <a:p>
            <a:r>
              <a:rPr dirty="0" err="1"/>
              <a:t>接触电势（珀尔贴电势</a:t>
            </a:r>
            <a:r>
              <a:rPr dirty="0"/>
              <a:t>）</a:t>
            </a:r>
          </a:p>
        </p:txBody>
      </p:sp>
      <p:sp>
        <p:nvSpPr>
          <p:cNvPr id="9" name="小结：接触电势的大小与温度高低及导体中的电子密度有关。"/>
          <p:cNvSpPr txBox="1"/>
          <p:nvPr/>
        </p:nvSpPr>
        <p:spPr>
          <a:xfrm>
            <a:off x="1765382" y="6663291"/>
            <a:ext cx="9121087" cy="5334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b="0">
                <a:solidFill>
                  <a:schemeClr val="accent5">
                    <a:hueOff val="-82419"/>
                    <a:satOff val="-9513"/>
                    <a:lumOff val="-16343"/>
                  </a:schemeClr>
                </a:solidFill>
                <a:latin typeface="Helvetica"/>
                <a:ea typeface="Helvetica"/>
                <a:cs typeface="Helvetica"/>
                <a:sym typeface="Helvetica"/>
              </a:defRPr>
            </a:lvl1pPr>
          </a:lstStyle>
          <a:p>
            <a:r>
              <a:rPr lang="en-US" dirty="0" smtClean="0"/>
              <a:t>K:</a:t>
            </a:r>
            <a:r>
              <a:rPr lang="zh-CN" altLang="en-US" dirty="0" smtClean="0"/>
              <a:t>玻尔兹曼常数； </a:t>
            </a:r>
            <a:r>
              <a:rPr lang="en-US" altLang="zh-CN" dirty="0" smtClean="0"/>
              <a:t>e</a:t>
            </a:r>
            <a:r>
              <a:rPr lang="zh-CN" altLang="en-US" dirty="0" smtClean="0"/>
              <a:t>：电子电荷； </a:t>
            </a:r>
            <a:r>
              <a:rPr lang="en-US" altLang="zh-CN" dirty="0" err="1" smtClean="0"/>
              <a:t>na,nb</a:t>
            </a:r>
            <a:r>
              <a:rPr lang="en-US" altLang="zh-CN" dirty="0" smtClean="0"/>
              <a:t>: </a:t>
            </a:r>
            <a:r>
              <a:rPr lang="zh-CN" altLang="en-US" dirty="0" smtClean="0"/>
              <a:t>自由电子密度；</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11</a:t>
            </a:fld>
            <a:endParaRPr lang="zh-CN" altLang="en-US"/>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温差电势（汤姆逊电势）"/>
          <p:cNvSpPr>
            <a:spLocks noGrp="1"/>
          </p:cNvSpPr>
          <p:nvPr>
            <p:ph type="title"/>
          </p:nvPr>
        </p:nvSpPr>
        <p:spPr>
          <a:xfrm>
            <a:off x="293209" y="90672"/>
            <a:ext cx="4683984" cy="1097220"/>
          </a:xfrm>
          <a:prstGeom prst="rect">
            <a:avLst/>
          </a:prstGeom>
        </p:spPr>
        <p:txBody>
          <a:bodyPr/>
          <a:lstStyle>
            <a:lvl1pPr defTabSz="414781">
              <a:defRPr sz="3195"/>
            </a:lvl1pPr>
          </a:lstStyle>
          <a:p>
            <a:r>
              <a:rPr dirty="0" err="1"/>
              <a:t>温差电势（汤姆逊电势</a:t>
            </a:r>
            <a:r>
              <a:rPr dirty="0"/>
              <a:t>）</a:t>
            </a:r>
          </a:p>
        </p:txBody>
      </p:sp>
      <p:sp>
        <p:nvSpPr>
          <p:cNvPr id="480" name="同一导体的两端因其温度不同而产生的一种电动势。"/>
          <p:cNvSpPr txBox="1"/>
          <p:nvPr/>
        </p:nvSpPr>
        <p:spPr>
          <a:xfrm>
            <a:off x="527353" y="2164208"/>
            <a:ext cx="82931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just" defTabSz="457200">
              <a:defRPr sz="2800">
                <a:latin typeface="Helvetica"/>
                <a:ea typeface="Helvetica"/>
                <a:cs typeface="Helvetica"/>
                <a:sym typeface="Helvetica"/>
              </a:defRPr>
            </a:pPr>
            <a:r>
              <a:rPr>
                <a:solidFill>
                  <a:srgbClr val="D82DA9"/>
                </a:solidFill>
              </a:rPr>
              <a:t>同一导体</a:t>
            </a:r>
            <a:r>
              <a:t>的两端因其</a:t>
            </a:r>
            <a:r>
              <a:rPr>
                <a:solidFill>
                  <a:srgbClr val="D82DA9"/>
                </a:solidFill>
              </a:rPr>
              <a:t>温度不同</a:t>
            </a:r>
            <a:r>
              <a:t>而产生的一种电动势。</a:t>
            </a:r>
          </a:p>
        </p:txBody>
      </p:sp>
      <p:sp>
        <p:nvSpPr>
          <p:cNvPr id="481" name="同一导体两端温度不同：…"/>
          <p:cNvSpPr txBox="1"/>
          <p:nvPr/>
        </p:nvSpPr>
        <p:spPr>
          <a:xfrm>
            <a:off x="583361" y="3074663"/>
            <a:ext cx="3863697" cy="994056"/>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2600" b="0"/>
            </a:pPr>
            <a:r>
              <a:t>同一导体两端温度不同：</a:t>
            </a:r>
          </a:p>
          <a:p>
            <a:pPr algn="l">
              <a:defRPr sz="2600" b="0"/>
            </a:pPr>
            <a:r>
              <a:t>T&gt;T0</a:t>
            </a:r>
          </a:p>
        </p:txBody>
      </p:sp>
      <p:sp>
        <p:nvSpPr>
          <p:cNvPr id="482" name="a端自由电子动能&gt;b端自由电子动能"/>
          <p:cNvSpPr txBox="1"/>
          <p:nvPr/>
        </p:nvSpPr>
        <p:spPr>
          <a:xfrm>
            <a:off x="6182165" y="3165657"/>
            <a:ext cx="5333747" cy="5969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2600" b="0"/>
            </a:lvl1pPr>
          </a:lstStyle>
          <a:p>
            <a:r>
              <a:t>a端自由电子动能&gt;b端自由电子动能</a:t>
            </a:r>
          </a:p>
        </p:txBody>
      </p:sp>
      <p:sp>
        <p:nvSpPr>
          <p:cNvPr id="483" name="电子由a扩散到b"/>
          <p:cNvSpPr txBox="1"/>
          <p:nvPr/>
        </p:nvSpPr>
        <p:spPr>
          <a:xfrm>
            <a:off x="9108547" y="4845954"/>
            <a:ext cx="2494027" cy="5969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2600" b="0"/>
            </a:lvl1pPr>
          </a:lstStyle>
          <a:p>
            <a:r>
              <a:t>电子由a扩散到b</a:t>
            </a:r>
          </a:p>
        </p:txBody>
      </p:sp>
      <p:sp>
        <p:nvSpPr>
          <p:cNvPr id="484" name="a失去电子带正电，…"/>
          <p:cNvSpPr txBox="1"/>
          <p:nvPr/>
        </p:nvSpPr>
        <p:spPr>
          <a:xfrm>
            <a:off x="4977193" y="4440424"/>
            <a:ext cx="3050414" cy="1076046"/>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2600" b="0"/>
            </a:pPr>
            <a:r>
              <a:t>a失去电子带正电，</a:t>
            </a:r>
          </a:p>
          <a:p>
            <a:pPr algn="l">
              <a:defRPr sz="2600" b="0"/>
            </a:pPr>
            <a:r>
              <a:t>b得到电子带负电</a:t>
            </a:r>
          </a:p>
        </p:txBody>
      </p:sp>
      <p:sp>
        <p:nvSpPr>
          <p:cNvPr id="485" name="形成由a向b的静电场E"/>
          <p:cNvSpPr txBox="1"/>
          <p:nvPr/>
        </p:nvSpPr>
        <p:spPr>
          <a:xfrm>
            <a:off x="562013" y="4919569"/>
            <a:ext cx="3356179" cy="5969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2600" b="0"/>
            </a:lvl1pPr>
          </a:lstStyle>
          <a:p>
            <a:r>
              <a:t>形成由a向b的静电场E</a:t>
            </a:r>
          </a:p>
        </p:txBody>
      </p:sp>
      <p:sp>
        <p:nvSpPr>
          <p:cNvPr id="486" name="在E的作用下，b中的自由电子向a漂移"/>
          <p:cNvSpPr txBox="1"/>
          <p:nvPr/>
        </p:nvSpPr>
        <p:spPr>
          <a:xfrm>
            <a:off x="469612" y="6308240"/>
            <a:ext cx="5667579" cy="5969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2600" b="0"/>
            </a:lvl1pPr>
          </a:lstStyle>
          <a:p>
            <a:r>
              <a:t>在E的作用下，b中的自由电子向a漂移</a:t>
            </a:r>
          </a:p>
        </p:txBody>
      </p:sp>
      <p:sp>
        <p:nvSpPr>
          <p:cNvPr id="487" name="扩散和漂移达到动态平衡…"/>
          <p:cNvSpPr txBox="1"/>
          <p:nvPr/>
        </p:nvSpPr>
        <p:spPr>
          <a:xfrm>
            <a:off x="436702" y="7547110"/>
            <a:ext cx="7660996" cy="1066801"/>
          </a:xfrm>
          <a:prstGeom prst="rect">
            <a:avLst/>
          </a:prstGeom>
          <a:ln w="25400">
            <a:solidFill>
              <a:schemeClr val="accent2">
                <a:hueOff val="167855"/>
                <a:satOff val="17755"/>
                <a:lumOff val="-16671"/>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2600" b="0"/>
            </a:pPr>
            <a:r>
              <a:t>扩散和漂移达到动态平衡</a:t>
            </a:r>
          </a:p>
          <a:p>
            <a:pPr algn="l">
              <a:defRPr sz="2600" b="0">
                <a:solidFill>
                  <a:schemeClr val="accent5">
                    <a:hueOff val="-82419"/>
                    <a:satOff val="-9513"/>
                    <a:lumOff val="-16343"/>
                  </a:schemeClr>
                </a:solidFill>
              </a:defRPr>
            </a:pPr>
            <a:r>
              <a:t>ab中得到一个稳定的温差电势—汤姆逊电势EA(T,T0)</a:t>
            </a:r>
          </a:p>
        </p:txBody>
      </p:sp>
      <p:sp>
        <p:nvSpPr>
          <p:cNvPr id="488" name="线条"/>
          <p:cNvSpPr/>
          <p:nvPr/>
        </p:nvSpPr>
        <p:spPr>
          <a:xfrm>
            <a:off x="4468043" y="3464107"/>
            <a:ext cx="1693136"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89" name="线条"/>
          <p:cNvSpPr/>
          <p:nvPr/>
        </p:nvSpPr>
        <p:spPr>
          <a:xfrm>
            <a:off x="9996579" y="3756208"/>
            <a:ext cx="1" cy="1019455"/>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0" name="线条"/>
          <p:cNvSpPr/>
          <p:nvPr/>
        </p:nvSpPr>
        <p:spPr>
          <a:xfrm flipH="1">
            <a:off x="8073173" y="5044240"/>
            <a:ext cx="989808"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1" name="线条"/>
          <p:cNvSpPr/>
          <p:nvPr/>
        </p:nvSpPr>
        <p:spPr>
          <a:xfrm flipH="1">
            <a:off x="3941819" y="5194870"/>
            <a:ext cx="989807"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2" name="线条"/>
          <p:cNvSpPr/>
          <p:nvPr/>
        </p:nvSpPr>
        <p:spPr>
          <a:xfrm>
            <a:off x="2248173" y="5556938"/>
            <a:ext cx="1" cy="710834"/>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3" name="线条"/>
          <p:cNvSpPr/>
          <p:nvPr/>
        </p:nvSpPr>
        <p:spPr>
          <a:xfrm>
            <a:off x="2240102" y="6968339"/>
            <a:ext cx="1" cy="609600"/>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pic>
        <p:nvPicPr>
          <p:cNvPr id="494" name="图像" descr="图像"/>
          <p:cNvPicPr>
            <a:picLocks noChangeAspect="1"/>
          </p:cNvPicPr>
          <p:nvPr/>
        </p:nvPicPr>
        <p:blipFill>
          <a:blip r:embed="rId2">
            <a:extLst/>
          </a:blip>
          <a:stretch>
            <a:fillRect/>
          </a:stretch>
        </p:blipFill>
        <p:spPr>
          <a:xfrm>
            <a:off x="9055906" y="1101328"/>
            <a:ext cx="3454401" cy="1625601"/>
          </a:xfrm>
          <a:prstGeom prst="rect">
            <a:avLst/>
          </a:pr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12</a:t>
            </a:fld>
            <a:endParaRPr lang="zh-CN" altLang="en-US"/>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6" name="图像" descr="图像"/>
          <p:cNvPicPr>
            <a:picLocks noChangeAspect="1"/>
          </p:cNvPicPr>
          <p:nvPr/>
        </p:nvPicPr>
        <p:blipFill>
          <a:blip r:embed="rId2">
            <a:extLst/>
          </a:blip>
          <a:stretch>
            <a:fillRect/>
          </a:stretch>
        </p:blipFill>
        <p:spPr>
          <a:xfrm>
            <a:off x="1873250" y="1727200"/>
            <a:ext cx="3136900" cy="914400"/>
          </a:xfrm>
          <a:prstGeom prst="rect">
            <a:avLst/>
          </a:prstGeom>
          <a:ln w="12700">
            <a:miter lim="400000"/>
          </a:ln>
        </p:spPr>
      </p:pic>
      <p:pic>
        <p:nvPicPr>
          <p:cNvPr id="497" name="图像" descr="图像"/>
          <p:cNvPicPr>
            <a:picLocks noChangeAspect="1"/>
          </p:cNvPicPr>
          <p:nvPr/>
        </p:nvPicPr>
        <p:blipFill>
          <a:blip r:embed="rId3">
            <a:extLst/>
          </a:blip>
          <a:stretch>
            <a:fillRect/>
          </a:stretch>
        </p:blipFill>
        <p:spPr>
          <a:xfrm>
            <a:off x="6591499" y="1695450"/>
            <a:ext cx="3429001" cy="977900"/>
          </a:xfrm>
          <a:prstGeom prst="rect">
            <a:avLst/>
          </a:prstGeom>
          <a:ln w="12700">
            <a:miter lim="400000"/>
          </a:ln>
        </p:spPr>
      </p:pic>
      <p:sp>
        <p:nvSpPr>
          <p:cNvPr id="498" name="eA(T，T0)——导体A两端温度为T、T0时形成的温差电动势；…"/>
          <p:cNvSpPr txBox="1"/>
          <p:nvPr/>
        </p:nvSpPr>
        <p:spPr>
          <a:xfrm>
            <a:off x="983700" y="3053209"/>
            <a:ext cx="12205800" cy="15055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e</a:t>
            </a:r>
            <a:r>
              <a:rPr baseline="-5999">
                <a:latin typeface="Times New Roman"/>
                <a:ea typeface="Times New Roman"/>
                <a:cs typeface="Times New Roman"/>
                <a:sym typeface="Times New Roman"/>
              </a:rPr>
              <a:t>A</a:t>
            </a:r>
            <a:r>
              <a:rPr>
                <a:latin typeface="Times New Roman"/>
                <a:ea typeface="Times New Roman"/>
                <a:cs typeface="Times New Roman"/>
                <a:sym typeface="Times New Roman"/>
              </a:rPr>
              <a:t>(</a:t>
            </a: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rPr>
                <a:latin typeface="Times New Roman"/>
                <a:ea typeface="Times New Roman"/>
                <a:cs typeface="Times New Roman"/>
                <a:sym typeface="Times New Roman"/>
              </a:rPr>
              <a:t>)——</a:t>
            </a:r>
            <a:r>
              <a:t>导体</a:t>
            </a:r>
            <a:r>
              <a:rPr>
                <a:latin typeface="Times New Roman"/>
                <a:ea typeface="Times New Roman"/>
                <a:cs typeface="Times New Roman"/>
                <a:sym typeface="Times New Roman"/>
              </a:rPr>
              <a:t>A</a:t>
            </a:r>
            <a:r>
              <a:t>两端温度为</a:t>
            </a: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t>时形成的温差电动势；</a:t>
            </a:r>
          </a:p>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rPr>
                <a:latin typeface="Times New Roman"/>
                <a:ea typeface="Times New Roman"/>
                <a:cs typeface="Times New Roman"/>
                <a:sym typeface="Times New Roman"/>
              </a:rPr>
              <a:t>——</a:t>
            </a:r>
            <a:r>
              <a:t>高低端的绝对温度；  </a:t>
            </a:r>
          </a:p>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σ</a:t>
            </a:r>
            <a:r>
              <a:rPr i="1" baseline="-5999">
                <a:latin typeface="Times New Roman"/>
                <a:ea typeface="Times New Roman"/>
                <a:cs typeface="Times New Roman"/>
                <a:sym typeface="Times New Roman"/>
              </a:rPr>
              <a:t>A</a:t>
            </a:r>
            <a:r>
              <a:rPr>
                <a:latin typeface="Times New Roman"/>
                <a:ea typeface="Times New Roman"/>
                <a:cs typeface="Times New Roman"/>
                <a:sym typeface="Times New Roman"/>
              </a:rPr>
              <a:t>——</a:t>
            </a:r>
            <a:r>
              <a:t>汤姆逊系数，表示导体</a:t>
            </a:r>
            <a:r>
              <a:rPr>
                <a:latin typeface="Times New Roman"/>
                <a:ea typeface="Times New Roman"/>
                <a:cs typeface="Times New Roman"/>
                <a:sym typeface="Times New Roman"/>
              </a:rPr>
              <a:t>A</a:t>
            </a:r>
            <a:r>
              <a:t>两端的温度差为</a:t>
            </a:r>
            <a:r>
              <a:rPr>
                <a:latin typeface="Times New Roman"/>
                <a:ea typeface="Times New Roman"/>
                <a:cs typeface="Times New Roman"/>
                <a:sym typeface="Times New Roman"/>
              </a:rPr>
              <a:t>1℃</a:t>
            </a:r>
            <a:r>
              <a:t>时所产生的温差电动势，例如在</a:t>
            </a:r>
            <a:r>
              <a:rPr>
                <a:latin typeface="Times New Roman"/>
                <a:ea typeface="Times New Roman"/>
                <a:cs typeface="Times New Roman"/>
                <a:sym typeface="Times New Roman"/>
              </a:rPr>
              <a:t>0℃</a:t>
            </a:r>
            <a:r>
              <a:t>时，铜的</a:t>
            </a:r>
            <a:r>
              <a:rPr i="1">
                <a:latin typeface="Times New Roman"/>
                <a:ea typeface="Times New Roman"/>
                <a:cs typeface="Times New Roman"/>
                <a:sym typeface="Times New Roman"/>
              </a:rPr>
              <a:t>σ</a:t>
            </a:r>
            <a:r>
              <a:rPr>
                <a:latin typeface="Times New Roman"/>
                <a:ea typeface="Times New Roman"/>
                <a:cs typeface="Times New Roman"/>
                <a:sym typeface="Times New Roman"/>
              </a:rPr>
              <a:t> =2μV/℃</a:t>
            </a:r>
            <a:r>
              <a:t>。</a:t>
            </a:r>
          </a:p>
        </p:txBody>
      </p:sp>
      <p:sp>
        <p:nvSpPr>
          <p:cNvPr id="499" name="对于A、B导体构成的闭合回路，总的汤姆逊电势将为"/>
          <p:cNvSpPr txBox="1"/>
          <p:nvPr/>
        </p:nvSpPr>
        <p:spPr>
          <a:xfrm>
            <a:off x="826176" y="4572000"/>
            <a:ext cx="8411866"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b="0">
                <a:latin typeface="Helvetica"/>
                <a:ea typeface="Helvetica"/>
                <a:cs typeface="Helvetica"/>
                <a:sym typeface="Helvetica"/>
              </a:defRPr>
            </a:lvl1pPr>
          </a:lstStyle>
          <a:p>
            <a:r>
              <a:t>对于A、B导体构成的闭合回路，总的汤姆逊电势将为</a:t>
            </a:r>
          </a:p>
        </p:txBody>
      </p:sp>
      <p:pic>
        <p:nvPicPr>
          <p:cNvPr id="500" name="图像" descr="图像"/>
          <p:cNvPicPr>
            <a:picLocks noChangeAspect="1"/>
          </p:cNvPicPr>
          <p:nvPr/>
        </p:nvPicPr>
        <p:blipFill>
          <a:blip r:embed="rId4">
            <a:extLst/>
          </a:blip>
          <a:stretch>
            <a:fillRect/>
          </a:stretch>
        </p:blipFill>
        <p:spPr>
          <a:xfrm>
            <a:off x="2825221" y="5375476"/>
            <a:ext cx="6235701" cy="939801"/>
          </a:xfrm>
          <a:prstGeom prst="rect">
            <a:avLst/>
          </a:prstGeom>
          <a:ln w="12700">
            <a:miter lim="400000"/>
          </a:ln>
        </p:spPr>
      </p:pic>
      <p:sp>
        <p:nvSpPr>
          <p:cNvPr id="501" name="小结：温差电势的大小只与A、B材料和两结点温度(T，T0)有关"/>
          <p:cNvSpPr txBox="1"/>
          <p:nvPr/>
        </p:nvSpPr>
        <p:spPr>
          <a:xfrm>
            <a:off x="1158248" y="6837664"/>
            <a:ext cx="10024973"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800" b="0">
                <a:solidFill>
                  <a:schemeClr val="accent5">
                    <a:hueOff val="-82419"/>
                    <a:satOff val="-9513"/>
                    <a:lumOff val="-16343"/>
                  </a:schemeClr>
                </a:solidFill>
                <a:latin typeface="Helvetica"/>
                <a:ea typeface="Helvetica"/>
                <a:cs typeface="Helvetica"/>
                <a:sym typeface="Helvetica"/>
              </a:defRPr>
            </a:pPr>
            <a:r>
              <a:t>小结：温差电势的大小只与A、B材料和两结点温度(T，T</a:t>
            </a:r>
            <a:r>
              <a:rPr baseline="-5999"/>
              <a:t>0</a:t>
            </a:r>
            <a:r>
              <a:t>)有关 </a:t>
            </a:r>
          </a:p>
        </p:txBody>
      </p:sp>
      <p:sp>
        <p:nvSpPr>
          <p:cNvPr id="502" name="温差电势（汤姆逊电势）"/>
          <p:cNvSpPr>
            <a:spLocks noGrp="1"/>
          </p:cNvSpPr>
          <p:nvPr>
            <p:ph type="title"/>
          </p:nvPr>
        </p:nvSpPr>
        <p:spPr>
          <a:xfrm>
            <a:off x="461213" y="107593"/>
            <a:ext cx="4669058" cy="1097220"/>
          </a:xfrm>
          <a:prstGeom prst="rect">
            <a:avLst/>
          </a:prstGeom>
        </p:spPr>
        <p:txBody>
          <a:bodyPr/>
          <a:lstStyle>
            <a:lvl1pPr defTabSz="414781">
              <a:defRPr sz="3195"/>
            </a:lvl1pPr>
          </a:lstStyle>
          <a:p>
            <a:r>
              <a:t>温差电势（汤姆逊电势）</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13</a:t>
            </a:fld>
            <a:endParaRPr lang="zh-CN" altLang="en-US"/>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总热电势"/>
          <p:cNvSpPr>
            <a:spLocks noGrp="1"/>
          </p:cNvSpPr>
          <p:nvPr>
            <p:ph type="title"/>
          </p:nvPr>
        </p:nvSpPr>
        <p:spPr>
          <a:prstGeom prst="rect">
            <a:avLst/>
          </a:prstGeom>
        </p:spPr>
        <p:txBody>
          <a:bodyPr/>
          <a:lstStyle>
            <a:lvl1pPr>
              <a:defRPr>
                <a:solidFill>
                  <a:schemeClr val="accent5">
                    <a:hueOff val="-82419"/>
                    <a:satOff val="-9513"/>
                    <a:lumOff val="-16343"/>
                  </a:schemeClr>
                </a:solidFill>
              </a:defRPr>
            </a:lvl1pPr>
          </a:lstStyle>
          <a:p>
            <a:r>
              <a:t>总热电势</a:t>
            </a:r>
          </a:p>
        </p:txBody>
      </p:sp>
      <p:pic>
        <p:nvPicPr>
          <p:cNvPr id="505" name="图像" descr="图像"/>
          <p:cNvPicPr>
            <a:picLocks noChangeAspect="1"/>
          </p:cNvPicPr>
          <p:nvPr/>
        </p:nvPicPr>
        <p:blipFill>
          <a:blip r:embed="rId2">
            <a:extLst/>
          </a:blip>
          <a:stretch>
            <a:fillRect/>
          </a:stretch>
        </p:blipFill>
        <p:spPr>
          <a:xfrm>
            <a:off x="467130" y="1991650"/>
            <a:ext cx="7243099" cy="1634506"/>
          </a:xfrm>
          <a:prstGeom prst="rect">
            <a:avLst/>
          </a:prstGeom>
          <a:ln w="12700">
            <a:miter lim="400000"/>
          </a:ln>
        </p:spPr>
      </p:pic>
      <p:pic>
        <p:nvPicPr>
          <p:cNvPr id="506" name="图像" descr="图像"/>
          <p:cNvPicPr>
            <a:picLocks noChangeAspect="1"/>
          </p:cNvPicPr>
          <p:nvPr/>
        </p:nvPicPr>
        <p:blipFill>
          <a:blip r:embed="rId3">
            <a:extLst/>
          </a:blip>
          <a:stretch>
            <a:fillRect/>
          </a:stretch>
        </p:blipFill>
        <p:spPr>
          <a:xfrm>
            <a:off x="7787392" y="1003830"/>
            <a:ext cx="5257801" cy="2768601"/>
          </a:xfrm>
          <a:prstGeom prst="rect">
            <a:avLst/>
          </a:prstGeom>
          <a:ln w="12700">
            <a:miter lim="400000"/>
          </a:ln>
        </p:spPr>
      </p:pic>
      <p:grpSp>
        <p:nvGrpSpPr>
          <p:cNvPr id="511" name="成组"/>
          <p:cNvGrpSpPr/>
          <p:nvPr/>
        </p:nvGrpSpPr>
        <p:grpSpPr>
          <a:xfrm>
            <a:off x="367323" y="3765162"/>
            <a:ext cx="11851192" cy="3959537"/>
            <a:chOff x="-50800" y="525346"/>
            <a:chExt cx="11851191" cy="3959535"/>
          </a:xfrm>
        </p:grpSpPr>
        <p:pic>
          <p:nvPicPr>
            <p:cNvPr id="507" name="矩形" descr="矩形"/>
            <p:cNvPicPr>
              <a:picLocks/>
            </p:cNvPicPr>
            <p:nvPr/>
          </p:nvPicPr>
          <p:blipFill>
            <a:blip r:embed="rId4">
              <a:extLst/>
            </a:blip>
            <a:stretch>
              <a:fillRect/>
            </a:stretch>
          </p:blipFill>
          <p:spPr>
            <a:xfrm>
              <a:off x="-50800" y="525346"/>
              <a:ext cx="11851192" cy="3959536"/>
            </a:xfrm>
            <a:prstGeom prst="rect">
              <a:avLst/>
            </a:prstGeom>
            <a:effectLst/>
          </p:spPr>
        </p:pic>
        <p:sp>
          <p:nvSpPr>
            <p:cNvPr id="509" name="结论"/>
            <p:cNvSpPr/>
            <p:nvPr/>
          </p:nvSpPr>
          <p:spPr>
            <a:xfrm>
              <a:off x="502719" y="52754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3000">
                  <a:solidFill>
                    <a:schemeClr val="accent5">
                      <a:hueOff val="-82419"/>
                      <a:satOff val="-9513"/>
                      <a:lumOff val="-16343"/>
                    </a:schemeClr>
                  </a:solidFill>
                </a:defRPr>
              </a:lvl1pPr>
            </a:lstStyle>
            <a:p>
              <a:r>
                <a:t>结论</a:t>
              </a:r>
            </a:p>
          </p:txBody>
        </p:sp>
        <p:sp>
          <p:nvSpPr>
            <p:cNvPr id="510" name="（1）只有用不同性质的导体(或半导体)才能组合成热电偶；相同材料不会产生热电势.…"/>
            <p:cNvSpPr/>
            <p:nvPr/>
          </p:nvSpPr>
          <p:spPr>
            <a:xfrm>
              <a:off x="235025" y="2260599"/>
              <a:ext cx="1135058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lgn="l">
                <a:spcBef>
                  <a:spcPts val="500"/>
                </a:spcBef>
                <a:defRPr sz="2600" b="0">
                  <a:latin typeface="Hannotate SC Regular"/>
                  <a:ea typeface="Hannotate SC Regular"/>
                  <a:cs typeface="Hannotate SC Regular"/>
                  <a:sym typeface="Hannotate SC Regular"/>
                </a:defRPr>
              </a:pPr>
              <a:endParaRPr/>
            </a:p>
            <a:p>
              <a:pPr algn="l">
                <a:spcBef>
                  <a:spcPts val="500"/>
                </a:spcBef>
                <a:defRPr sz="2600" b="0">
                  <a:latin typeface="Hannotate SC Regular"/>
                  <a:ea typeface="Hannotate SC Regular"/>
                  <a:cs typeface="Hannotate SC Regular"/>
                  <a:sym typeface="Hannotate SC Regular"/>
                </a:defRPr>
              </a:pPr>
              <a:r>
                <a:t>（1）只有用不同性质的导体(或半导体)才能组合成热电偶；相同材料不会产生热电势.</a:t>
              </a:r>
            </a:p>
            <a:p>
              <a:pPr algn="l">
                <a:spcBef>
                  <a:spcPts val="500"/>
                </a:spcBef>
                <a:defRPr sz="2600" b="0">
                  <a:latin typeface="Hannotate SC Regular"/>
                  <a:ea typeface="Hannotate SC Regular"/>
                  <a:cs typeface="Hannotate SC Regular"/>
                  <a:sym typeface="Hannotate SC Regular"/>
                </a:defRPr>
              </a:pPr>
              <a:r>
                <a:t>（2）只有当热电偶两端温度不同，热电偶的两导体材料不同时才能有热电势产生。</a:t>
              </a:r>
            </a:p>
            <a:p>
              <a:pPr algn="l">
                <a:spcBef>
                  <a:spcPts val="500"/>
                </a:spcBef>
                <a:defRPr sz="2600" b="0">
                  <a:latin typeface="Hannotate SC Regular"/>
                  <a:ea typeface="Hannotate SC Regular"/>
                  <a:cs typeface="Hannotate SC Regular"/>
                  <a:sym typeface="Hannotate SC Regular"/>
                </a:defRPr>
              </a:pPr>
              <a:r>
                <a:t>（3）导体材料确定后，热电势的大小只与热电偶两端的温度有关。如果使T</a:t>
              </a:r>
              <a:r>
                <a:rPr baseline="-5999"/>
                <a:t>0</a:t>
              </a:r>
              <a:r>
                <a:t>=常数，则回路热电势E</a:t>
              </a:r>
              <a:r>
                <a:rPr baseline="-5999"/>
                <a:t>AB</a:t>
              </a:r>
              <a:r>
                <a:t>(T，T</a:t>
              </a:r>
              <a:r>
                <a:rPr baseline="-5999"/>
                <a:t>0</a:t>
              </a:r>
              <a:r>
                <a:t>)就只与温度T有关，而且是T的单值函数，这就是利用热电偶测温的原理。通常令T</a:t>
              </a:r>
              <a:r>
                <a:rPr baseline="-5999"/>
                <a:t>0</a:t>
              </a:r>
              <a:r>
                <a:t>=0℃，在不同的温度下精确地测出回路总电势，并将所测得的结果绘成曲线或列成表格。</a:t>
              </a:r>
            </a:p>
          </p:txBody>
        </p:sp>
      </p:grpSp>
      <p:sp>
        <p:nvSpPr>
          <p:cNvPr id="512" name="当A、B两种导体是同一种材料时：σA=σB;nA=nB…"/>
          <p:cNvSpPr txBox="1"/>
          <p:nvPr/>
        </p:nvSpPr>
        <p:spPr>
          <a:xfrm>
            <a:off x="423460" y="7985081"/>
            <a:ext cx="8225217" cy="7274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b="0">
                <a:latin typeface="Heiti SC Light"/>
                <a:ea typeface="Heiti SC Light"/>
                <a:cs typeface="Heiti SC Light"/>
                <a:sym typeface="Heiti SC Light"/>
              </a:defRPr>
            </a:pPr>
            <a:r>
              <a:t>当A、B两种导体是同一种材料时：σ</a:t>
            </a:r>
            <a:r>
              <a:rPr baseline="-5999"/>
              <a:t>A</a:t>
            </a:r>
            <a:r>
              <a:t>=σ</a:t>
            </a:r>
            <a:r>
              <a:rPr baseline="-5999"/>
              <a:t>B</a:t>
            </a:r>
            <a:r>
              <a:t>;n</a:t>
            </a:r>
            <a:r>
              <a:rPr baseline="-5999"/>
              <a:t>A</a:t>
            </a:r>
            <a:r>
              <a:t>=n</a:t>
            </a:r>
            <a:r>
              <a:rPr baseline="-5999"/>
              <a:t>B</a:t>
            </a:r>
          </a:p>
          <a:p>
            <a:pPr algn="l">
              <a:defRPr b="0">
                <a:latin typeface="Heiti SC Light"/>
                <a:ea typeface="Heiti SC Light"/>
                <a:cs typeface="Heiti SC Light"/>
                <a:sym typeface="Heiti SC Light"/>
              </a:defRPr>
            </a:pPr>
            <a:r>
              <a:t>则回路总电势为：</a:t>
            </a:r>
          </a:p>
        </p:txBody>
      </p:sp>
      <p:pic>
        <p:nvPicPr>
          <p:cNvPr id="513" name="图像" descr="图像"/>
          <p:cNvPicPr>
            <a:picLocks noChangeAspect="1"/>
          </p:cNvPicPr>
          <p:nvPr/>
        </p:nvPicPr>
        <p:blipFill>
          <a:blip r:embed="rId5">
            <a:extLst/>
          </a:blip>
          <a:stretch>
            <a:fillRect/>
          </a:stretch>
        </p:blipFill>
        <p:spPr>
          <a:xfrm>
            <a:off x="2972977" y="8517544"/>
            <a:ext cx="2921165" cy="755132"/>
          </a:xfrm>
          <a:prstGeom prst="rect">
            <a:avLst/>
          </a:pr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14</a:t>
            </a:fld>
            <a:endParaRPr lang="zh-CN" altLang="en-US"/>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热电偶基本定律"/>
          <p:cNvSpPr>
            <a:spLocks noGrp="1"/>
          </p:cNvSpPr>
          <p:nvPr>
            <p:ph type="title"/>
          </p:nvPr>
        </p:nvSpPr>
        <p:spPr>
          <a:xfrm>
            <a:off x="439486" y="0"/>
            <a:ext cx="4443999" cy="1097220"/>
          </a:xfrm>
          <a:prstGeom prst="rect">
            <a:avLst/>
          </a:prstGeom>
        </p:spPr>
        <p:txBody>
          <a:bodyPr/>
          <a:lstStyle/>
          <a:p>
            <a:r>
              <a:rPr dirty="0" err="1"/>
              <a:t>热电偶基本定律</a:t>
            </a:r>
            <a:endParaRPr dirty="0"/>
          </a:p>
        </p:txBody>
      </p:sp>
      <p:sp>
        <p:nvSpPr>
          <p:cNvPr id="516" name="1、均质导体定律…"/>
          <p:cNvSpPr txBox="1"/>
          <p:nvPr/>
        </p:nvSpPr>
        <p:spPr>
          <a:xfrm>
            <a:off x="2661486" y="2772565"/>
            <a:ext cx="5766049" cy="28752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just" defTabSz="457200">
              <a:lnSpc>
                <a:spcPct val="140000"/>
              </a:lnSpc>
              <a:defRPr sz="3000">
                <a:solidFill>
                  <a:srgbClr val="0433FF"/>
                </a:solidFill>
                <a:latin typeface="Helvetica"/>
                <a:ea typeface="Helvetica"/>
                <a:cs typeface="Helvetica"/>
                <a:sym typeface="Helvetica"/>
              </a:defRPr>
            </a:pPr>
            <a:r>
              <a:t>1、均质导体定律</a:t>
            </a:r>
          </a:p>
          <a:p>
            <a:pPr algn="just" defTabSz="457200">
              <a:lnSpc>
                <a:spcPct val="140000"/>
              </a:lnSpc>
              <a:defRPr sz="3000">
                <a:solidFill>
                  <a:srgbClr val="0433FF"/>
                </a:solidFill>
                <a:latin typeface="Helvetica"/>
                <a:ea typeface="Helvetica"/>
                <a:cs typeface="Helvetica"/>
                <a:sym typeface="Helvetica"/>
              </a:defRPr>
            </a:pPr>
            <a:r>
              <a:t>2、中间导体定律</a:t>
            </a:r>
          </a:p>
          <a:p>
            <a:pPr algn="just" defTabSz="457200">
              <a:lnSpc>
                <a:spcPct val="140000"/>
              </a:lnSpc>
              <a:defRPr sz="3000">
                <a:solidFill>
                  <a:srgbClr val="0433FF"/>
                </a:solidFill>
                <a:latin typeface="Helvetica"/>
                <a:ea typeface="Helvetica"/>
                <a:cs typeface="Helvetica"/>
                <a:sym typeface="Helvetica"/>
              </a:defRPr>
            </a:pPr>
            <a:r>
              <a:t>3、连接导体定律与中间温度定律</a:t>
            </a:r>
          </a:p>
          <a:p>
            <a:pPr algn="just" defTabSz="457200">
              <a:lnSpc>
                <a:spcPct val="140000"/>
              </a:lnSpc>
              <a:defRPr sz="3000">
                <a:solidFill>
                  <a:srgbClr val="0433FF"/>
                </a:solidFill>
                <a:latin typeface="Helvetica"/>
                <a:ea typeface="Helvetica"/>
                <a:cs typeface="Helvetica"/>
                <a:sym typeface="Helvetica"/>
              </a:defRPr>
            </a:pPr>
            <a:r>
              <a:t>4、参考电极定律</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15</a:t>
            </a:fld>
            <a:endParaRPr lang="zh-CN" altLang="en-US"/>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均质导体规律"/>
          <p:cNvSpPr txBox="1"/>
          <p:nvPr/>
        </p:nvSpPr>
        <p:spPr>
          <a:xfrm>
            <a:off x="660815" y="1943313"/>
            <a:ext cx="2425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3000">
                <a:solidFill>
                  <a:schemeClr val="accent5">
                    <a:lumOff val="-29866"/>
                  </a:schemeClr>
                </a:solidFill>
              </a:defRPr>
            </a:lvl1pPr>
          </a:lstStyle>
          <a:p>
            <a:r>
              <a:t>均质导体规律</a:t>
            </a:r>
          </a:p>
        </p:txBody>
      </p:sp>
      <p:sp>
        <p:nvSpPr>
          <p:cNvPr id="519" name="两种均质金属组成的热电偶的电势大小与热电极的直径、长度及沿热电极长度方向上的温度分布无关，只与热电极材料和温度有关。"/>
          <p:cNvSpPr txBox="1"/>
          <p:nvPr/>
        </p:nvSpPr>
        <p:spPr>
          <a:xfrm>
            <a:off x="1137742" y="2806637"/>
            <a:ext cx="10337107"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     两种均质金属组成的热电偶的电势大小与热电极的直径、长度及沿热电极长度方向上的温度分布无关，只与热电极材料和温度有关。</a:t>
            </a:r>
          </a:p>
        </p:txBody>
      </p:sp>
      <p:sp>
        <p:nvSpPr>
          <p:cNvPr id="520" name="如果材质不均匀，则当热电极上各处温度不同时，将产生附加热电势，造成无法估计的测量误差。"/>
          <p:cNvSpPr txBox="1"/>
          <p:nvPr/>
        </p:nvSpPr>
        <p:spPr>
          <a:xfrm>
            <a:off x="1226840" y="4585604"/>
            <a:ext cx="10337106"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     如果材质不均匀，则当热电极上各处温度不同时，将产生附加热电势，造成无法估计的测量误差。</a:t>
            </a:r>
          </a:p>
        </p:txBody>
      </p:sp>
      <p:sp>
        <p:nvSpPr>
          <p:cNvPr id="521" name="因此，热电极材料的均匀性是衡量热电偶的重要指标之一。"/>
          <p:cNvSpPr txBox="1"/>
          <p:nvPr/>
        </p:nvSpPr>
        <p:spPr>
          <a:xfrm>
            <a:off x="1626345" y="6033302"/>
            <a:ext cx="93599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800" b="0">
                <a:latin typeface="Helvetica"/>
                <a:ea typeface="Helvetica"/>
                <a:cs typeface="Helvetica"/>
                <a:sym typeface="Helvetica"/>
              </a:defRPr>
            </a:lvl1pPr>
          </a:lstStyle>
          <a:p>
            <a:r>
              <a:t>因此，热电极材料的均匀性是衡量热电偶的重要指标之一。</a:t>
            </a:r>
          </a:p>
        </p:txBody>
      </p:sp>
      <p:sp>
        <p:nvSpPr>
          <p:cNvPr id="522" name="热电偶基本定律"/>
          <p:cNvSpPr>
            <a:spLocks noGrp="1"/>
          </p:cNvSpPr>
          <p:nvPr>
            <p:ph type="title"/>
          </p:nvPr>
        </p:nvSpPr>
        <p:spPr>
          <a:xfrm>
            <a:off x="299366" y="132435"/>
            <a:ext cx="4443999" cy="1097220"/>
          </a:xfrm>
          <a:prstGeom prst="rect">
            <a:avLst/>
          </a:prstGeom>
        </p:spPr>
        <p:txBody>
          <a:bodyPr/>
          <a:lstStyle/>
          <a:p>
            <a:r>
              <a:rPr dirty="0" err="1"/>
              <a:t>热电偶基本定律</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16</a:t>
            </a:fld>
            <a:endParaRPr lang="zh-CN" altLang="en-US"/>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中间导体定律"/>
          <p:cNvSpPr txBox="1"/>
          <p:nvPr/>
        </p:nvSpPr>
        <p:spPr>
          <a:xfrm>
            <a:off x="1244569" y="2032000"/>
            <a:ext cx="2425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3000">
                <a:solidFill>
                  <a:schemeClr val="accent5">
                    <a:lumOff val="-29866"/>
                  </a:schemeClr>
                </a:solidFill>
              </a:defRPr>
            </a:lvl1pPr>
          </a:lstStyle>
          <a:p>
            <a:r>
              <a:t>中间导体定律</a:t>
            </a:r>
          </a:p>
        </p:txBody>
      </p:sp>
      <p:sp>
        <p:nvSpPr>
          <p:cNvPr id="525" name="在热电偶回路中接入另一种导体称中间导体C，只要中间导体的两端温度相同，热电偶回路总电动势不受中间导体接入的影响。"/>
          <p:cNvSpPr txBox="1"/>
          <p:nvPr/>
        </p:nvSpPr>
        <p:spPr>
          <a:xfrm>
            <a:off x="968920" y="2959100"/>
            <a:ext cx="11066960"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在热电偶回路中接入另一种导体称中间导体C，只要中间导体的两端温度相同，热电偶回路总电动势不受中间导体接入的影响。</a:t>
            </a:r>
          </a:p>
        </p:txBody>
      </p:sp>
      <p:pic>
        <p:nvPicPr>
          <p:cNvPr id="526" name="图像" descr="图像"/>
          <p:cNvPicPr>
            <a:picLocks noChangeAspect="1"/>
          </p:cNvPicPr>
          <p:nvPr/>
        </p:nvPicPr>
        <p:blipFill>
          <a:blip r:embed="rId2">
            <a:extLst/>
          </a:blip>
          <a:stretch>
            <a:fillRect/>
          </a:stretch>
        </p:blipFill>
        <p:spPr>
          <a:xfrm>
            <a:off x="7581900" y="920750"/>
            <a:ext cx="3784600" cy="1714500"/>
          </a:xfrm>
          <a:prstGeom prst="rect">
            <a:avLst/>
          </a:prstGeom>
          <a:ln w="12700">
            <a:miter lim="400000"/>
          </a:ln>
        </p:spPr>
      </p:pic>
      <p:sp>
        <p:nvSpPr>
          <p:cNvPr id="527" name="如右图，回路总热电势为："/>
          <p:cNvSpPr txBox="1"/>
          <p:nvPr/>
        </p:nvSpPr>
        <p:spPr>
          <a:xfrm>
            <a:off x="996121" y="4203700"/>
            <a:ext cx="43815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4200"/>
              </a:spcBef>
              <a:defRPr sz="2800" b="0"/>
            </a:lvl1pPr>
          </a:lstStyle>
          <a:p>
            <a:r>
              <a:t>如右图，回路总热电势为：</a:t>
            </a:r>
          </a:p>
        </p:txBody>
      </p:sp>
      <p:pic>
        <p:nvPicPr>
          <p:cNvPr id="528" name="图像" descr="图像"/>
          <p:cNvPicPr>
            <a:picLocks noChangeAspect="1"/>
          </p:cNvPicPr>
          <p:nvPr/>
        </p:nvPicPr>
        <p:blipFill>
          <a:blip r:embed="rId3">
            <a:extLst/>
          </a:blip>
          <a:stretch>
            <a:fillRect/>
          </a:stretch>
        </p:blipFill>
        <p:spPr>
          <a:xfrm>
            <a:off x="2292350" y="4940300"/>
            <a:ext cx="8216900" cy="736600"/>
          </a:xfrm>
          <a:prstGeom prst="rect">
            <a:avLst/>
          </a:prstGeom>
          <a:ln w="12700">
            <a:miter lim="400000"/>
          </a:ln>
        </p:spPr>
      </p:pic>
      <p:sp>
        <p:nvSpPr>
          <p:cNvPr id="529" name="对上式，当T=T0时，有："/>
          <p:cNvSpPr txBox="1"/>
          <p:nvPr/>
        </p:nvSpPr>
        <p:spPr>
          <a:xfrm>
            <a:off x="1011168" y="5860394"/>
            <a:ext cx="4068099"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spcBef>
                <a:spcPts val="4200"/>
              </a:spcBef>
              <a:defRPr sz="2800" b="0"/>
            </a:pPr>
            <a:r>
              <a:t>对上式，当T=T</a:t>
            </a:r>
            <a:r>
              <a:rPr baseline="-5999"/>
              <a:t>0</a:t>
            </a:r>
            <a:r>
              <a:t>时，有：</a:t>
            </a:r>
          </a:p>
        </p:txBody>
      </p:sp>
      <p:pic>
        <p:nvPicPr>
          <p:cNvPr id="530" name="图像" descr="图像"/>
          <p:cNvPicPr>
            <a:picLocks noChangeAspect="1"/>
          </p:cNvPicPr>
          <p:nvPr/>
        </p:nvPicPr>
        <p:blipFill>
          <a:blip r:embed="rId4">
            <a:extLst/>
          </a:blip>
          <a:stretch>
            <a:fillRect/>
          </a:stretch>
        </p:blipFill>
        <p:spPr>
          <a:xfrm>
            <a:off x="2374900" y="6629400"/>
            <a:ext cx="7315200" cy="1320800"/>
          </a:xfrm>
          <a:prstGeom prst="rect">
            <a:avLst/>
          </a:prstGeom>
          <a:ln w="12700">
            <a:miter lim="400000"/>
          </a:ln>
        </p:spPr>
      </p:pic>
      <p:pic>
        <p:nvPicPr>
          <p:cNvPr id="531" name="图像" descr="图像"/>
          <p:cNvPicPr>
            <a:picLocks noChangeAspect="1"/>
          </p:cNvPicPr>
          <p:nvPr/>
        </p:nvPicPr>
        <p:blipFill>
          <a:blip r:embed="rId5">
            <a:extLst/>
          </a:blip>
          <a:stretch>
            <a:fillRect/>
          </a:stretch>
        </p:blipFill>
        <p:spPr>
          <a:xfrm>
            <a:off x="1296621" y="8380688"/>
            <a:ext cx="1130301" cy="393701"/>
          </a:xfrm>
          <a:prstGeom prst="rect">
            <a:avLst/>
          </a:prstGeom>
          <a:ln w="12700">
            <a:miter lim="400000"/>
          </a:ln>
        </p:spPr>
      </p:pic>
      <p:pic>
        <p:nvPicPr>
          <p:cNvPr id="532" name="图像" descr="图像"/>
          <p:cNvPicPr>
            <a:picLocks noChangeAspect="1"/>
          </p:cNvPicPr>
          <p:nvPr/>
        </p:nvPicPr>
        <p:blipFill>
          <a:blip r:embed="rId6">
            <a:extLst/>
          </a:blip>
          <a:stretch>
            <a:fillRect/>
          </a:stretch>
        </p:blipFill>
        <p:spPr>
          <a:xfrm>
            <a:off x="2749550" y="8253688"/>
            <a:ext cx="4864100" cy="647701"/>
          </a:xfrm>
          <a:prstGeom prst="rect">
            <a:avLst/>
          </a:prstGeom>
          <a:ln w="12700">
            <a:miter lim="400000"/>
          </a:ln>
        </p:spPr>
      </p:pic>
      <p:sp>
        <p:nvSpPr>
          <p:cNvPr id="533" name="热电偶基本定律"/>
          <p:cNvSpPr>
            <a:spLocks noGrp="1"/>
          </p:cNvSpPr>
          <p:nvPr>
            <p:ph type="title"/>
          </p:nvPr>
        </p:nvSpPr>
        <p:spPr>
          <a:xfrm>
            <a:off x="426366" y="121307"/>
            <a:ext cx="4443999" cy="1097220"/>
          </a:xfrm>
          <a:prstGeom prst="rect">
            <a:avLst/>
          </a:prstGeom>
        </p:spPr>
        <p:txBody>
          <a:bodyPr/>
          <a:lstStyle/>
          <a:p>
            <a:r>
              <a:rPr dirty="0" err="1"/>
              <a:t>热电偶基本定律</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17</a:t>
            </a:fld>
            <a:endParaRPr lang="zh-CN" altLang="en-US"/>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5" name="图像" descr="图像"/>
          <p:cNvPicPr>
            <a:picLocks noChangeAspect="1"/>
          </p:cNvPicPr>
          <p:nvPr/>
        </p:nvPicPr>
        <p:blipFill>
          <a:blip r:embed="rId2">
            <a:extLst/>
          </a:blip>
          <a:stretch>
            <a:fillRect/>
          </a:stretch>
        </p:blipFill>
        <p:spPr>
          <a:xfrm>
            <a:off x="1379171" y="1949450"/>
            <a:ext cx="965201" cy="393700"/>
          </a:xfrm>
          <a:prstGeom prst="rect">
            <a:avLst/>
          </a:prstGeom>
          <a:ln w="12700">
            <a:miter lim="400000"/>
          </a:ln>
        </p:spPr>
      </p:pic>
      <p:pic>
        <p:nvPicPr>
          <p:cNvPr id="536" name="图像" descr="图像"/>
          <p:cNvPicPr>
            <a:picLocks noChangeAspect="1"/>
          </p:cNvPicPr>
          <p:nvPr/>
        </p:nvPicPr>
        <p:blipFill>
          <a:blip r:embed="rId3">
            <a:extLst/>
          </a:blip>
          <a:stretch>
            <a:fillRect/>
          </a:stretch>
        </p:blipFill>
        <p:spPr>
          <a:xfrm>
            <a:off x="2520950" y="1727200"/>
            <a:ext cx="7759700" cy="838200"/>
          </a:xfrm>
          <a:prstGeom prst="rect">
            <a:avLst/>
          </a:prstGeom>
          <a:ln w="12700">
            <a:miter lim="400000"/>
          </a:ln>
        </p:spPr>
      </p:pic>
      <p:pic>
        <p:nvPicPr>
          <p:cNvPr id="537" name="图像" descr="图像"/>
          <p:cNvPicPr>
            <a:picLocks noChangeAspect="1"/>
          </p:cNvPicPr>
          <p:nvPr/>
        </p:nvPicPr>
        <p:blipFill>
          <a:blip r:embed="rId4">
            <a:extLst/>
          </a:blip>
          <a:stretch>
            <a:fillRect/>
          </a:stretch>
        </p:blipFill>
        <p:spPr>
          <a:xfrm>
            <a:off x="2425700" y="2686050"/>
            <a:ext cx="2489200" cy="723900"/>
          </a:xfrm>
          <a:prstGeom prst="rect">
            <a:avLst/>
          </a:prstGeom>
          <a:ln w="12700">
            <a:miter lim="400000"/>
          </a:ln>
        </p:spPr>
      </p:pic>
      <p:sp>
        <p:nvSpPr>
          <p:cNvPr id="538" name="由此可见，引入第三个导体C后，只要保持C两端温度相等，不会影响回路中热电势的大小。"/>
          <p:cNvSpPr txBox="1"/>
          <p:nvPr/>
        </p:nvSpPr>
        <p:spPr>
          <a:xfrm>
            <a:off x="1028369" y="3758690"/>
            <a:ext cx="11350584"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800">
                <a:solidFill>
                  <a:srgbClr val="0433FF"/>
                </a:solidFill>
                <a:latin typeface="Helvetica"/>
                <a:ea typeface="Helvetica"/>
                <a:cs typeface="Helvetica"/>
                <a:sym typeface="Helvetica"/>
              </a:defRPr>
            </a:lvl1pPr>
          </a:lstStyle>
          <a:p>
            <a:r>
              <a:t>由此可见，引入第三个导体C后，只要保持C两端温度相等，不会影响回路中热电势的大小。</a:t>
            </a:r>
          </a:p>
        </p:txBody>
      </p:sp>
      <p:sp>
        <p:nvSpPr>
          <p:cNvPr id="539" name="同理可证，若再插入第四种、第五种……均质导体，只要所插入的导体两端温度都与参考点相同，都不会影响原来热电势的大小。"/>
          <p:cNvSpPr txBox="1"/>
          <p:nvPr/>
        </p:nvSpPr>
        <p:spPr>
          <a:xfrm>
            <a:off x="1028369" y="5110608"/>
            <a:ext cx="11350584"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800" b="0">
                <a:latin typeface="Helvetica"/>
                <a:ea typeface="Helvetica"/>
                <a:cs typeface="Helvetica"/>
                <a:sym typeface="Helvetica"/>
              </a:defRPr>
            </a:lvl1pPr>
          </a:lstStyle>
          <a:p>
            <a:r>
              <a:t>同理可证，若再插入第四种、第五种……均质导体，只要所插入的导体两端温度都与参考点相同，都不会影响原来热电势的大小。</a:t>
            </a:r>
          </a:p>
        </p:txBody>
      </p:sp>
      <p:sp>
        <p:nvSpPr>
          <p:cNvPr id="540" name="应用:依据中间导体定律，在热电偶实际测温应用中，常采用热端焊接、冷端开路的形式，冷端经连接导线与显示仪表连接构成测温系统。"/>
          <p:cNvSpPr txBox="1"/>
          <p:nvPr/>
        </p:nvSpPr>
        <p:spPr>
          <a:xfrm>
            <a:off x="1025762" y="6719623"/>
            <a:ext cx="11178283"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a:solidFill>
                  <a:srgbClr val="FF2600"/>
                </a:solidFill>
              </a:rPr>
              <a:t>应用:</a:t>
            </a:r>
            <a:r>
              <a:t>依据中间导体定律，在热电偶实际测温应用中，常采用热端焊接、冷端开路的形式，冷端经连接导线与显示仪表连接构成测温系统。</a:t>
            </a:r>
            <a:r>
              <a:rPr sz="2400"/>
              <a:t> </a:t>
            </a:r>
          </a:p>
        </p:txBody>
      </p:sp>
      <p:sp>
        <p:nvSpPr>
          <p:cNvPr id="54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18</a:t>
            </a:fld>
            <a:endParaRPr lang="zh-CN" altLang="en-US"/>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连接导体定律与中间温度定律"/>
          <p:cNvSpPr txBox="1"/>
          <p:nvPr/>
        </p:nvSpPr>
        <p:spPr>
          <a:xfrm>
            <a:off x="1074539" y="1832545"/>
            <a:ext cx="5172406"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a:defRPr sz="3000">
                <a:solidFill>
                  <a:schemeClr val="accent5">
                    <a:lumOff val="-29866"/>
                  </a:schemeClr>
                </a:solidFill>
              </a:defRPr>
            </a:lvl1pPr>
          </a:lstStyle>
          <a:p>
            <a:r>
              <a:t>连接导体定律与中间温度定律  </a:t>
            </a:r>
          </a:p>
        </p:txBody>
      </p:sp>
      <p:sp>
        <p:nvSpPr>
          <p:cNvPr id="544" name="在热电偶回路中，热电偶A、B分别与导线A’、B’接，接点温度分别为T、Tn、T0，则回路热电势等于热电偶的热电势EAB(T，Tn)与连接导线A’、B’在温度Tn、T0时热电势EA’B’(Tn ，T0)的代数和（连接导体定律）。即："/>
          <p:cNvSpPr txBox="1"/>
          <p:nvPr/>
        </p:nvSpPr>
        <p:spPr>
          <a:xfrm>
            <a:off x="920750" y="2600500"/>
            <a:ext cx="11485722" cy="151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在热电偶回路中，热电偶A、B分别与导线A’、B’接，接点温度分别为T、T</a:t>
            </a:r>
            <a:r>
              <a:rPr baseline="-5999"/>
              <a:t>n</a:t>
            </a:r>
            <a:r>
              <a:t>、T</a:t>
            </a:r>
            <a:r>
              <a:rPr baseline="-5999"/>
              <a:t>0</a:t>
            </a:r>
            <a:r>
              <a:t>，则回路热电势等于热电偶的热电势E</a:t>
            </a:r>
            <a:r>
              <a:rPr baseline="-5999"/>
              <a:t>AB</a:t>
            </a:r>
            <a:r>
              <a:t>(T，T</a:t>
            </a:r>
            <a:r>
              <a:rPr baseline="-5999"/>
              <a:t>n</a:t>
            </a:r>
            <a:r>
              <a:t>)与连接导线A’、B’在温度T</a:t>
            </a:r>
            <a:r>
              <a:rPr baseline="-5999"/>
              <a:t>n</a:t>
            </a:r>
            <a:r>
              <a:t>、T</a:t>
            </a:r>
            <a:r>
              <a:rPr baseline="-5999"/>
              <a:t>0</a:t>
            </a:r>
            <a:r>
              <a:t>时热电势E</a:t>
            </a:r>
            <a:r>
              <a:rPr baseline="-5999"/>
              <a:t>A’B’</a:t>
            </a:r>
            <a:r>
              <a:t>(T</a:t>
            </a:r>
            <a:r>
              <a:rPr baseline="-5999"/>
              <a:t>n</a:t>
            </a:r>
            <a:r>
              <a:t> ，T</a:t>
            </a:r>
            <a:r>
              <a:rPr baseline="-5999"/>
              <a:t>0</a:t>
            </a:r>
            <a:r>
              <a:t>)的代数和（连接导体定律）。即：</a:t>
            </a:r>
          </a:p>
        </p:txBody>
      </p:sp>
      <p:pic>
        <p:nvPicPr>
          <p:cNvPr id="545" name="图像" descr="图像"/>
          <p:cNvPicPr>
            <a:picLocks noChangeAspect="1"/>
          </p:cNvPicPr>
          <p:nvPr/>
        </p:nvPicPr>
        <p:blipFill>
          <a:blip r:embed="rId2">
            <a:extLst/>
          </a:blip>
          <a:stretch>
            <a:fillRect/>
          </a:stretch>
        </p:blipFill>
        <p:spPr>
          <a:xfrm>
            <a:off x="3276847" y="4416959"/>
            <a:ext cx="5664201" cy="586446"/>
          </a:xfrm>
          <a:prstGeom prst="rect">
            <a:avLst/>
          </a:prstGeom>
          <a:ln w="12700">
            <a:miter lim="400000"/>
          </a:ln>
        </p:spPr>
      </p:pic>
      <p:sp>
        <p:nvSpPr>
          <p:cNvPr id="546" name="当A’与A、B与B’材料分别相同，则有"/>
          <p:cNvSpPr txBox="1"/>
          <p:nvPr/>
        </p:nvSpPr>
        <p:spPr>
          <a:xfrm>
            <a:off x="996610" y="5248077"/>
            <a:ext cx="679311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当A’与A、B与B’材料分别相同，则有</a:t>
            </a:r>
          </a:p>
        </p:txBody>
      </p:sp>
      <p:pic>
        <p:nvPicPr>
          <p:cNvPr id="547" name="图像" descr="图像"/>
          <p:cNvPicPr>
            <a:picLocks noChangeAspect="1"/>
          </p:cNvPicPr>
          <p:nvPr/>
        </p:nvPicPr>
        <p:blipFill>
          <a:blip r:embed="rId3">
            <a:extLst/>
          </a:blip>
          <a:stretch>
            <a:fillRect/>
          </a:stretch>
        </p:blipFill>
        <p:spPr>
          <a:xfrm>
            <a:off x="3276847" y="6001703"/>
            <a:ext cx="6312936" cy="608647"/>
          </a:xfrm>
          <a:prstGeom prst="rect">
            <a:avLst/>
          </a:prstGeom>
          <a:ln w="12700">
            <a:miter lim="400000"/>
          </a:ln>
        </p:spPr>
      </p:pic>
      <p:sp>
        <p:nvSpPr>
          <p:cNvPr id="548" name="热电偶回路两接点（温度为T、T0）间的热电势，等于热电偶在温度为T、Tn时的热电势与在温度为Tn、T0时的热电势的代数和（中间温度定律 ）(Tn称中间温度)。"/>
          <p:cNvSpPr txBox="1"/>
          <p:nvPr/>
        </p:nvSpPr>
        <p:spPr>
          <a:xfrm>
            <a:off x="892502" y="7090926"/>
            <a:ext cx="11219796" cy="151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热电偶回路两接点（温度为T、T0）间的热电势，等于热电偶在温度为T、Tn时的热电势与在温度为Tn、T0时的热电势的代数和（中间温度定律 ）(Tn称中间温度)。</a:t>
            </a:r>
          </a:p>
        </p:txBody>
      </p:sp>
      <p:sp>
        <p:nvSpPr>
          <p:cNvPr id="1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19</a:t>
            </a:fld>
            <a:endParaRPr lang="zh-CN" altLang="en-US"/>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标题"/>
          <p:cNvSpPr>
            <a:spLocks noGrp="1"/>
          </p:cNvSpPr>
          <p:nvPr>
            <p:ph type="title"/>
          </p:nvPr>
        </p:nvSpPr>
        <p:spPr>
          <a:prstGeom prst="rect">
            <a:avLst/>
          </a:prstGeom>
        </p:spPr>
        <p:txBody>
          <a:bodyPr/>
          <a:lstStyle/>
          <a:p>
            <a:r>
              <a:rPr lang="zh-CN" altLang="en-US" dirty="0"/>
              <a:t>温标</a:t>
            </a:r>
            <a:endParaRPr dirty="0"/>
          </a:p>
        </p:txBody>
      </p:sp>
      <p:sp>
        <p:nvSpPr>
          <p:cNvPr id="414" name="国际实用温标：…"/>
          <p:cNvSpPr txBox="1"/>
          <p:nvPr/>
        </p:nvSpPr>
        <p:spPr>
          <a:xfrm>
            <a:off x="866377" y="5796126"/>
            <a:ext cx="6830906" cy="20876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42900" indent="-342900" algn="l" defTabSz="457200">
              <a:defRPr sz="2800" b="0">
                <a:solidFill>
                  <a:schemeClr val="accent5">
                    <a:hueOff val="-82419"/>
                    <a:satOff val="-9513"/>
                    <a:lumOff val="-16343"/>
                  </a:schemeClr>
                </a:solidFill>
                <a:latin typeface="Helvetica"/>
                <a:ea typeface="Helvetica"/>
                <a:cs typeface="Helvetica"/>
                <a:sym typeface="Helvetica"/>
              </a:defRPr>
            </a:pPr>
            <a:r>
              <a:t>国际实用温标：</a:t>
            </a:r>
            <a:endParaRPr>
              <a:latin typeface="Times New Roman"/>
              <a:ea typeface="Times New Roman"/>
              <a:cs typeface="Times New Roman"/>
              <a:sym typeface="Times New Roman"/>
            </a:endParaRPr>
          </a:p>
          <a:p>
            <a:pPr marL="742950" indent="-285750" algn="l" defTabSz="457200">
              <a:defRPr sz="2800" b="0">
                <a:latin typeface="Helvetica"/>
                <a:ea typeface="Helvetica"/>
                <a:cs typeface="Helvetica"/>
                <a:sym typeface="Helvetica"/>
              </a:defRPr>
            </a:pPr>
            <a:r>
              <a:t>热力学温度：符号T</a:t>
            </a:r>
            <a:r>
              <a:rPr baseline="-5999"/>
              <a:t>90</a:t>
            </a:r>
            <a:r>
              <a:t> ，单位开尔文，</a:t>
            </a:r>
            <a:r>
              <a:rPr>
                <a:latin typeface="Times New Roman"/>
                <a:ea typeface="Times New Roman"/>
                <a:cs typeface="Times New Roman"/>
                <a:sym typeface="Times New Roman"/>
              </a:rPr>
              <a:t>K</a:t>
            </a:r>
          </a:p>
          <a:p>
            <a:pPr marL="742950" indent="-285750" algn="l" defTabSz="457200">
              <a:defRPr sz="2800" b="0">
                <a:latin typeface="Helvetica"/>
                <a:ea typeface="Helvetica"/>
                <a:cs typeface="Helvetica"/>
                <a:sym typeface="Helvetica"/>
              </a:defRPr>
            </a:pPr>
            <a:r>
              <a:t>摄氏温度：符号</a:t>
            </a:r>
            <a:r>
              <a:rPr>
                <a:latin typeface="Times New Roman"/>
                <a:ea typeface="Times New Roman"/>
                <a:cs typeface="Times New Roman"/>
                <a:sym typeface="Times New Roman"/>
              </a:rPr>
              <a:t>t</a:t>
            </a:r>
            <a:r>
              <a:rPr baseline="-5999">
                <a:latin typeface="Times New Roman"/>
                <a:ea typeface="Times New Roman"/>
                <a:cs typeface="Times New Roman"/>
                <a:sym typeface="Times New Roman"/>
              </a:rPr>
              <a:t>90</a:t>
            </a:r>
            <a:r>
              <a:t>，单位摄氏度，℃</a:t>
            </a:r>
          </a:p>
        </p:txBody>
      </p:sp>
      <p:pic>
        <p:nvPicPr>
          <p:cNvPr id="415" name="图像" descr="图像"/>
          <p:cNvPicPr>
            <a:picLocks noChangeAspect="1"/>
          </p:cNvPicPr>
          <p:nvPr/>
        </p:nvPicPr>
        <p:blipFill>
          <a:blip r:embed="rId3">
            <a:extLst/>
          </a:blip>
          <a:stretch>
            <a:fillRect/>
          </a:stretch>
        </p:blipFill>
        <p:spPr>
          <a:xfrm>
            <a:off x="8138888" y="6614910"/>
            <a:ext cx="4095639" cy="753799"/>
          </a:xfrm>
          <a:prstGeom prst="rect">
            <a:avLst/>
          </a:prstGeom>
          <a:ln w="63500">
            <a:solidFill>
              <a:schemeClr val="accent5"/>
            </a:solidFill>
            <a:miter lim="400000"/>
          </a:ln>
        </p:spPr>
      </p:pic>
      <p:sp>
        <p:nvSpPr>
          <p:cNvPr id="416" name="经验温标：…"/>
          <p:cNvSpPr txBox="1"/>
          <p:nvPr/>
        </p:nvSpPr>
        <p:spPr>
          <a:xfrm>
            <a:off x="891841" y="3597379"/>
            <a:ext cx="6140947" cy="16407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42900" indent="-342900" algn="l" defTabSz="457200">
              <a:defRPr sz="2800" b="0">
                <a:solidFill>
                  <a:schemeClr val="accent5">
                    <a:hueOff val="-82419"/>
                    <a:satOff val="-9513"/>
                    <a:lumOff val="-16343"/>
                  </a:schemeClr>
                </a:solidFill>
                <a:latin typeface="Helvetica"/>
                <a:ea typeface="Helvetica"/>
                <a:cs typeface="Helvetica"/>
                <a:sym typeface="Helvetica"/>
              </a:defRPr>
            </a:pPr>
            <a:r>
              <a:t>经验温标：</a:t>
            </a:r>
            <a:endParaRPr>
              <a:latin typeface="Times New Roman"/>
              <a:ea typeface="Times New Roman"/>
              <a:cs typeface="Times New Roman"/>
              <a:sym typeface="Times New Roman"/>
            </a:endParaRPr>
          </a:p>
          <a:p>
            <a:pPr marL="742950" indent="-285750" algn="l" defTabSz="457200">
              <a:defRPr sz="2800" b="0">
                <a:latin typeface="Helvetica"/>
                <a:ea typeface="Helvetica"/>
                <a:cs typeface="Helvetica"/>
                <a:sym typeface="Helvetica"/>
              </a:defRPr>
            </a:pPr>
            <a:r>
              <a:t>华氏温标：冰点</a:t>
            </a:r>
            <a:r>
              <a:rPr>
                <a:latin typeface="Times New Roman"/>
                <a:ea typeface="Times New Roman"/>
                <a:cs typeface="Times New Roman"/>
                <a:sym typeface="Times New Roman"/>
              </a:rPr>
              <a:t>32°F</a:t>
            </a:r>
            <a:r>
              <a:t>，水沸点</a:t>
            </a:r>
            <a:r>
              <a:rPr>
                <a:latin typeface="Times New Roman"/>
                <a:ea typeface="Times New Roman"/>
                <a:cs typeface="Times New Roman"/>
                <a:sym typeface="Times New Roman"/>
              </a:rPr>
              <a:t>212°F</a:t>
            </a:r>
          </a:p>
          <a:p>
            <a:pPr marL="742950" indent="-285750" algn="l" defTabSz="457200">
              <a:defRPr sz="2800" b="0">
                <a:latin typeface="Helvetica"/>
                <a:ea typeface="Helvetica"/>
                <a:cs typeface="Helvetica"/>
                <a:sym typeface="Helvetica"/>
              </a:defRPr>
            </a:pPr>
            <a:r>
              <a:t>摄氏温标：冰点</a:t>
            </a:r>
            <a:r>
              <a:rPr>
                <a:latin typeface="Times New Roman"/>
                <a:ea typeface="Times New Roman"/>
                <a:cs typeface="Times New Roman"/>
                <a:sym typeface="Times New Roman"/>
              </a:rPr>
              <a:t>0</a:t>
            </a:r>
            <a:r>
              <a:t>℃，水沸点100℃</a:t>
            </a:r>
          </a:p>
        </p:txBody>
      </p:sp>
      <p:pic>
        <p:nvPicPr>
          <p:cNvPr id="417" name="图像" descr="图像"/>
          <p:cNvPicPr>
            <a:picLocks noChangeAspect="1"/>
          </p:cNvPicPr>
          <p:nvPr/>
        </p:nvPicPr>
        <p:blipFill>
          <a:blip r:embed="rId4">
            <a:extLst/>
          </a:blip>
          <a:stretch>
            <a:fillRect/>
          </a:stretch>
        </p:blipFill>
        <p:spPr>
          <a:xfrm>
            <a:off x="8147330" y="4368621"/>
            <a:ext cx="3392094" cy="753799"/>
          </a:xfrm>
          <a:prstGeom prst="rect">
            <a:avLst/>
          </a:prstGeom>
          <a:ln w="63500">
            <a:solidFill>
              <a:schemeClr val="accent5"/>
            </a:solidFill>
            <a:miter lim="400000"/>
          </a:ln>
        </p:spPr>
      </p:pic>
      <p:sp>
        <p:nvSpPr>
          <p:cNvPr id="418" name="温标：衡量温度的标尺，规定温度起点及基本单位"/>
          <p:cNvSpPr txBox="1"/>
          <p:nvPr/>
        </p:nvSpPr>
        <p:spPr>
          <a:xfrm>
            <a:off x="885584" y="2343631"/>
            <a:ext cx="8496301" cy="635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342900" indent="-342900" algn="l" defTabSz="457200">
              <a:defRPr sz="3000" b="0">
                <a:latin typeface="Helvetica"/>
                <a:ea typeface="Helvetica"/>
                <a:cs typeface="Helvetica"/>
                <a:sym typeface="Helvetica"/>
              </a:defRPr>
            </a:lvl1pPr>
          </a:lstStyle>
          <a:p>
            <a:r>
              <a:rPr dirty="0" err="1"/>
              <a:t>温标：衡量温度的标尺，规定温度起点及基本单位</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2</a:t>
            </a:fld>
            <a:endParaRPr lang="zh-CN" altLang="en-US"/>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 name="根据这个定律，可以连接与热电偶热电特性相近的导体，将热电偶冷端延伸到温度恒定的地方，这就为热电偶回路中应用补偿导线提供了理论依据。…"/>
          <p:cNvSpPr txBox="1">
            <a:spLocks noGrp="1"/>
          </p:cNvSpPr>
          <p:nvPr>
            <p:ph type="body" sz="quarter" idx="1"/>
          </p:nvPr>
        </p:nvSpPr>
        <p:spPr>
          <a:xfrm>
            <a:off x="1145849" y="1778145"/>
            <a:ext cx="11099801" cy="2253975"/>
          </a:xfrm>
          <a:prstGeom prst="rect">
            <a:avLst/>
          </a:prstGeom>
        </p:spPr>
        <p:txBody>
          <a:bodyPr/>
          <a:lstStyle/>
          <a:p>
            <a:pPr marL="0" indent="0" defTabSz="438911">
              <a:spcBef>
                <a:spcPts val="0"/>
              </a:spcBef>
              <a:buSzTx/>
              <a:buNone/>
              <a:defRPr sz="2496">
                <a:latin typeface="Helvetica"/>
                <a:ea typeface="Helvetica"/>
                <a:cs typeface="Helvetica"/>
                <a:sym typeface="Helvetica"/>
              </a:defRPr>
            </a:pPr>
            <a:r>
              <a:t>根据这个定律，可以连接与热电偶热电特性相近的导体，将热电偶冷端延伸到温度恒定的地方，这就为热电偶回路中应用补偿导线提供了理论依据。   </a:t>
            </a:r>
          </a:p>
          <a:p>
            <a:pPr marL="0" indent="0" defTabSz="438911">
              <a:spcBef>
                <a:spcPts val="0"/>
              </a:spcBef>
              <a:buSzTx/>
              <a:buNone/>
              <a:defRPr sz="2496">
                <a:latin typeface="Helvetica"/>
                <a:ea typeface="Helvetica"/>
                <a:cs typeface="Helvetica"/>
                <a:sym typeface="Helvetica"/>
              </a:defRPr>
            </a:pPr>
            <a:endParaRPr/>
          </a:p>
          <a:p>
            <a:pPr marL="0" indent="0" defTabSz="438911">
              <a:spcBef>
                <a:spcPts val="0"/>
              </a:spcBef>
              <a:buSzTx/>
              <a:buNone/>
              <a:defRPr sz="2496">
                <a:latin typeface="Helvetica"/>
                <a:ea typeface="Helvetica"/>
                <a:cs typeface="Helvetica"/>
                <a:sym typeface="Helvetica"/>
              </a:defRPr>
            </a:pPr>
            <a:r>
              <a:t>在实际热电偶测温回路中, 利用热电偶这一性质, 可对参考端温度不为0℃的热电势进行修正。</a:t>
            </a:r>
          </a:p>
        </p:txBody>
      </p:sp>
      <p:sp>
        <p:nvSpPr>
          <p:cNvPr id="552" name="例1  用镍铬-镍硅热电偶测某一水池内水的温度，测出的热电动势为2.436mV。再用温度计测出环境温度为30℃(且恒定)，求池水的真实温度。"/>
          <p:cNvSpPr txBox="1"/>
          <p:nvPr/>
        </p:nvSpPr>
        <p:spPr>
          <a:xfrm>
            <a:off x="899170" y="4432300"/>
            <a:ext cx="11206461" cy="1308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a:latin typeface="Helvetica"/>
                <a:ea typeface="Helvetica"/>
                <a:cs typeface="Helvetica"/>
                <a:sym typeface="Helvetica"/>
              </a:defRPr>
            </a:lvl1pPr>
          </a:lstStyle>
          <a:p>
            <a:r>
              <a:t>     例1  用镍铬-镍硅热电偶测某一水池内水的温度，测出的热电动势为2.436mV。再用温度计测出环境温度为30℃(且恒定)，求池水的真实温度。</a:t>
            </a:r>
          </a:p>
        </p:txBody>
      </p:sp>
      <p:grpSp>
        <p:nvGrpSpPr>
          <p:cNvPr id="557" name="成组"/>
          <p:cNvGrpSpPr/>
          <p:nvPr/>
        </p:nvGrpSpPr>
        <p:grpSpPr>
          <a:xfrm>
            <a:off x="1554802" y="5790372"/>
            <a:ext cx="3872391" cy="3765852"/>
            <a:chOff x="0" y="260349"/>
            <a:chExt cx="3872389" cy="3765851"/>
          </a:xfrm>
        </p:grpSpPr>
        <p:sp>
          <p:nvSpPr>
            <p:cNvPr id="553" name="解：由镍铬-镍硅热电偶分度表查出"/>
            <p:cNvSpPr/>
            <p:nvPr/>
          </p:nvSpPr>
          <p:spPr>
            <a:xfrm>
              <a:off x="0" y="260349"/>
              <a:ext cx="1270000"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l" defTabSz="457200">
                <a:defRPr b="0">
                  <a:solidFill>
                    <a:srgbClr val="0433FF"/>
                  </a:solidFill>
                  <a:latin typeface="Helvetica"/>
                  <a:ea typeface="Helvetica"/>
                  <a:cs typeface="Helvetica"/>
                  <a:sym typeface="Helvetica"/>
                </a:defRPr>
              </a:lvl1pPr>
            </a:lstStyle>
            <a:p>
              <a:r>
                <a:t>解：由镍铬-镍硅热电偶分度表查出</a:t>
              </a:r>
            </a:p>
          </p:txBody>
        </p:sp>
        <p:pic>
          <p:nvPicPr>
            <p:cNvPr id="554" name="图像" descr="图像"/>
            <p:cNvPicPr>
              <a:picLocks noChangeAspect="1"/>
            </p:cNvPicPr>
            <p:nvPr/>
          </p:nvPicPr>
          <p:blipFill>
            <a:blip r:embed="rId2">
              <a:extLst/>
            </a:blip>
            <a:stretch>
              <a:fillRect/>
            </a:stretch>
          </p:blipFill>
          <p:spPr>
            <a:xfrm>
              <a:off x="409786" y="583898"/>
              <a:ext cx="3462604" cy="832779"/>
            </a:xfrm>
            <a:prstGeom prst="rect">
              <a:avLst/>
            </a:prstGeom>
            <a:ln w="12700" cap="flat">
              <a:noFill/>
              <a:miter lim="400000"/>
            </a:ln>
            <a:effectLst/>
          </p:spPr>
        </p:pic>
        <p:sp>
          <p:nvSpPr>
            <p:cNvPr id="555" name="E(T，0)= E(T，30)+E(30，0)…"/>
            <p:cNvSpPr/>
            <p:nvPr/>
          </p:nvSpPr>
          <p:spPr>
            <a:xfrm>
              <a:off x="522177" y="1775024"/>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l" defTabSz="457200">
                <a:defRPr b="0">
                  <a:solidFill>
                    <a:srgbClr val="0433FF"/>
                  </a:solidFill>
                  <a:latin typeface="Helvetica"/>
                  <a:ea typeface="Helvetica"/>
                  <a:cs typeface="Helvetica"/>
                  <a:sym typeface="Helvetica"/>
                </a:defRPr>
              </a:pPr>
              <a:r>
                <a:rPr i="1"/>
                <a:t>E</a:t>
              </a:r>
              <a:r>
                <a:t>(</a:t>
              </a:r>
              <a:r>
                <a:rPr i="1"/>
                <a:t>T</a:t>
              </a:r>
              <a:r>
                <a:t>，0)=</a:t>
              </a:r>
              <a:r>
                <a:rPr i="1"/>
                <a:t> E</a:t>
              </a:r>
              <a:r>
                <a:t>(</a:t>
              </a:r>
              <a:r>
                <a:rPr i="1"/>
                <a:t>T</a:t>
              </a:r>
              <a:r>
                <a:t>，30)</a:t>
              </a:r>
              <a:r>
                <a:rPr i="1"/>
                <a:t>+E</a:t>
              </a:r>
              <a:r>
                <a:t>(30，0)</a:t>
              </a:r>
            </a:p>
            <a:p>
              <a:pPr algn="l" defTabSz="457200">
                <a:defRPr b="0">
                  <a:solidFill>
                    <a:srgbClr val="0433FF"/>
                  </a:solidFill>
                  <a:latin typeface="Helvetica"/>
                  <a:ea typeface="Helvetica"/>
                  <a:cs typeface="Helvetica"/>
                  <a:sym typeface="Helvetica"/>
                </a:defRPr>
              </a:pPr>
              <a:r>
                <a:t>=2.436mV+1.203mV=3.639mV</a:t>
              </a:r>
            </a:p>
          </p:txBody>
        </p:sp>
        <p:sp>
          <p:nvSpPr>
            <p:cNvPr id="556" name="查分度表知其对应的实际温度为T=88℃。即池水的真实温度是88℃。"/>
            <p:cNvSpPr/>
            <p:nvPr/>
          </p:nvSpPr>
          <p:spPr>
            <a:xfrm>
              <a:off x="434637" y="2756201"/>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lgn="l" defTabSz="457200">
                <a:defRPr b="0">
                  <a:solidFill>
                    <a:srgbClr val="0433FF"/>
                  </a:solidFill>
                  <a:latin typeface="Helvetica"/>
                  <a:ea typeface="Helvetica"/>
                  <a:cs typeface="Helvetica"/>
                  <a:sym typeface="Helvetica"/>
                </a:defRPr>
              </a:pPr>
              <a:r>
                <a:t>查分度表知其对应的实际温度为</a:t>
              </a:r>
              <a:r>
                <a:rPr i="1"/>
                <a:t>T</a:t>
              </a:r>
              <a:r>
                <a:t>=88℃。即池水的真实温度是88℃。</a:t>
              </a:r>
            </a:p>
          </p:txBody>
        </p:sp>
      </p:grpSp>
      <p:sp>
        <p:nvSpPr>
          <p:cNvPr id="1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20</a:t>
            </a:fld>
            <a:endParaRPr lang="zh-CN" altLang="en-US"/>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标题"/>
          <p:cNvSpPr>
            <a:spLocks noGrp="1"/>
          </p:cNvSpPr>
          <p:nvPr>
            <p:ph type="title"/>
          </p:nvPr>
        </p:nvSpPr>
        <p:spPr>
          <a:prstGeom prst="rect">
            <a:avLst/>
          </a:prstGeom>
        </p:spPr>
        <p:txBody>
          <a:bodyPr/>
          <a:lstStyle/>
          <a:p>
            <a:endParaRPr/>
          </a:p>
        </p:txBody>
      </p:sp>
      <p:sp>
        <p:nvSpPr>
          <p:cNvPr id="561" name="参考电极定律"/>
          <p:cNvSpPr txBox="1"/>
          <p:nvPr/>
        </p:nvSpPr>
        <p:spPr>
          <a:xfrm>
            <a:off x="1333373" y="1782212"/>
            <a:ext cx="2425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3000">
                <a:solidFill>
                  <a:schemeClr val="accent5">
                    <a:lumOff val="-29866"/>
                  </a:schemeClr>
                </a:solidFill>
              </a:defRPr>
            </a:lvl1pPr>
          </a:lstStyle>
          <a:p>
            <a:r>
              <a:t>参考电极定律</a:t>
            </a:r>
          </a:p>
        </p:txBody>
      </p:sp>
      <p:sp>
        <p:nvSpPr>
          <p:cNvPr id="562" name="当两种导体A、B分别于第三种导体C组合成热电偶的热电势确定时，则由这两种导体A、B组成的热电偶的热电势为："/>
          <p:cNvSpPr txBox="1"/>
          <p:nvPr/>
        </p:nvSpPr>
        <p:spPr>
          <a:xfrm>
            <a:off x="804354" y="2563760"/>
            <a:ext cx="11166171"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当两种导体A、B分别于第三种导体C组合成热电偶的热电势确定时，则由这两种导体A、B组成的热电偶的热电势为：</a:t>
            </a:r>
          </a:p>
        </p:txBody>
      </p:sp>
      <p:pic>
        <p:nvPicPr>
          <p:cNvPr id="563" name="图像" descr="图像"/>
          <p:cNvPicPr>
            <a:picLocks noChangeAspect="1"/>
          </p:cNvPicPr>
          <p:nvPr/>
        </p:nvPicPr>
        <p:blipFill>
          <a:blip r:embed="rId2">
            <a:extLst/>
          </a:blip>
          <a:stretch>
            <a:fillRect/>
          </a:stretch>
        </p:blipFill>
        <p:spPr>
          <a:xfrm>
            <a:off x="2070750" y="4063858"/>
            <a:ext cx="6078745" cy="543628"/>
          </a:xfrm>
          <a:prstGeom prst="rect">
            <a:avLst/>
          </a:prstGeom>
          <a:ln w="12700">
            <a:miter lim="400000"/>
          </a:ln>
        </p:spPr>
      </p:pic>
      <p:sp>
        <p:nvSpPr>
          <p:cNvPr id="564" name="以C作为标准电极(一般C为铂)，构建热偶A、B。"/>
          <p:cNvSpPr txBox="1"/>
          <p:nvPr/>
        </p:nvSpPr>
        <p:spPr>
          <a:xfrm>
            <a:off x="872823" y="4858654"/>
            <a:ext cx="719522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以C作为标准电极(一般C为铂)，构建热偶A、B。</a:t>
            </a:r>
          </a:p>
        </p:txBody>
      </p:sp>
      <p:pic>
        <p:nvPicPr>
          <p:cNvPr id="565" name="图像" descr="图像"/>
          <p:cNvPicPr>
            <a:picLocks noChangeAspect="1"/>
          </p:cNvPicPr>
          <p:nvPr/>
        </p:nvPicPr>
        <p:blipFill>
          <a:blip r:embed="rId3">
            <a:extLst/>
          </a:blip>
          <a:stretch>
            <a:fillRect/>
          </a:stretch>
        </p:blipFill>
        <p:spPr>
          <a:xfrm>
            <a:off x="8138013" y="4106158"/>
            <a:ext cx="4121434" cy="3389591"/>
          </a:xfrm>
          <a:prstGeom prst="rect">
            <a:avLst/>
          </a:prstGeom>
          <a:ln w="12700">
            <a:miter lim="400000"/>
          </a:ln>
        </p:spPr>
      </p:pic>
      <p:sp>
        <p:nvSpPr>
          <p:cNvPr id="566" name="意义：利用该定律可大大简化热电偶选配工作，只要已知有关电极与标准电极配对的热电势，即可求出任何两种热电极配对的热点势而不需要测定。"/>
          <p:cNvSpPr txBox="1"/>
          <p:nvPr/>
        </p:nvSpPr>
        <p:spPr>
          <a:xfrm>
            <a:off x="642898" y="7479999"/>
            <a:ext cx="12222295"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意义：利用该定律可大大简化热电偶选配工作，只要已知有关电极与标准电极配对的热电势，即可求出任何两种热电极配对的热点势而不需要测定。</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21</a:t>
            </a:fld>
            <a:endParaRPr lang="zh-CN" altLang="en-US"/>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 name="热电偶的材料与结构"/>
          <p:cNvSpPr>
            <a:spLocks noGrp="1"/>
          </p:cNvSpPr>
          <p:nvPr>
            <p:ph type="title"/>
          </p:nvPr>
        </p:nvSpPr>
        <p:spPr>
          <a:xfrm>
            <a:off x="325417" y="63605"/>
            <a:ext cx="4443999" cy="1097220"/>
          </a:xfrm>
          <a:prstGeom prst="rect">
            <a:avLst/>
          </a:prstGeom>
        </p:spPr>
        <p:txBody>
          <a:bodyPr/>
          <a:lstStyle>
            <a:lvl1pPr defTabSz="490727">
              <a:defRPr sz="3780"/>
            </a:lvl1pPr>
          </a:lstStyle>
          <a:p>
            <a:r>
              <a:rPr dirty="0" err="1"/>
              <a:t>热电偶的材料与结构</a:t>
            </a:r>
            <a:endParaRPr dirty="0"/>
          </a:p>
        </p:txBody>
      </p:sp>
      <p:sp>
        <p:nvSpPr>
          <p:cNvPr id="569" name="满足上述条件的热电偶材料并不很多。我国把性能符合专业标准或国家标准并具有统一分度表的热电偶材料称为定型热电偶材料。"/>
          <p:cNvSpPr txBox="1"/>
          <p:nvPr/>
        </p:nvSpPr>
        <p:spPr>
          <a:xfrm>
            <a:off x="730683" y="5465016"/>
            <a:ext cx="11350585"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t>满足上述条件的热电偶材料并不很多。我国把性能符合专业标准或国家标准并具有统一分度表的热电偶材料称为</a:t>
            </a:r>
            <a:r>
              <a:rPr>
                <a:solidFill>
                  <a:srgbClr val="FF2600"/>
                </a:solidFill>
              </a:rPr>
              <a:t>定型热电偶材料</a:t>
            </a:r>
            <a:r>
              <a:t>。</a:t>
            </a:r>
          </a:p>
        </p:txBody>
      </p:sp>
      <p:sp>
        <p:nvSpPr>
          <p:cNvPr id="570" name="物理性能稳定，热电特性不随时间改变；…"/>
          <p:cNvSpPr txBox="1"/>
          <p:nvPr/>
        </p:nvSpPr>
        <p:spPr>
          <a:xfrm>
            <a:off x="2149544" y="2720463"/>
            <a:ext cx="9248776" cy="2260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33374" indent="-333374" algn="just" defTabSz="457200">
              <a:buSzPct val="50000"/>
              <a:buBlip>
                <a:blip r:embed="rId2"/>
              </a:buBlip>
              <a:defRPr sz="2800" b="0">
                <a:latin typeface="华文楷体"/>
                <a:ea typeface="华文楷体"/>
                <a:cs typeface="华文楷体"/>
                <a:sym typeface="华文楷体"/>
              </a:defRPr>
            </a:pPr>
            <a:r>
              <a:t>  物理性能稳定，热电特性不随时间改变；</a:t>
            </a:r>
          </a:p>
          <a:p>
            <a:pPr marL="333374" indent="-333374" algn="just" defTabSz="457200">
              <a:buSzPct val="50000"/>
              <a:buBlip>
                <a:blip r:embed="rId2"/>
              </a:buBlip>
              <a:defRPr sz="2800" b="0">
                <a:latin typeface="华文楷体"/>
                <a:ea typeface="华文楷体"/>
                <a:cs typeface="华文楷体"/>
                <a:sym typeface="华文楷体"/>
              </a:defRPr>
            </a:pPr>
            <a:r>
              <a:t>  化学性能稳定，以保证在不同介质中测量时不被腐蚀；</a:t>
            </a:r>
          </a:p>
          <a:p>
            <a:pPr marL="333374" indent="-333374" algn="just" defTabSz="457200">
              <a:buSzPct val="50000"/>
              <a:buBlip>
                <a:blip r:embed="rId2"/>
              </a:buBlip>
              <a:defRPr sz="2800" b="0">
                <a:latin typeface="华文楷体"/>
                <a:ea typeface="华文楷体"/>
                <a:cs typeface="华文楷体"/>
                <a:sym typeface="华文楷体"/>
              </a:defRPr>
            </a:pPr>
            <a:r>
              <a:t>  热电势高，导电率高，且电阻温度系数小；</a:t>
            </a:r>
          </a:p>
          <a:p>
            <a:pPr marL="333374" indent="-333374" algn="just" defTabSz="457200">
              <a:buSzPct val="50000"/>
              <a:buBlip>
                <a:blip r:embed="rId2"/>
              </a:buBlip>
              <a:defRPr sz="2800" b="0">
                <a:latin typeface="华文楷体"/>
                <a:ea typeface="华文楷体"/>
                <a:cs typeface="华文楷体"/>
                <a:sym typeface="华文楷体"/>
              </a:defRPr>
            </a:pPr>
            <a:r>
              <a:t>  便于制造；</a:t>
            </a:r>
          </a:p>
          <a:p>
            <a:pPr marL="333374" indent="-333374" algn="just" defTabSz="457200">
              <a:buSzPct val="50000"/>
              <a:buBlip>
                <a:blip r:embed="rId2"/>
              </a:buBlip>
              <a:defRPr sz="2800" b="0">
                <a:latin typeface="华文楷体"/>
                <a:ea typeface="华文楷体"/>
                <a:cs typeface="华文楷体"/>
                <a:sym typeface="华文楷体"/>
              </a:defRPr>
            </a:pPr>
            <a:r>
              <a:t>  复现性好，便于成批生产。</a:t>
            </a:r>
          </a:p>
        </p:txBody>
      </p:sp>
      <p:sp>
        <p:nvSpPr>
          <p:cNvPr id="571" name="热电偶材料应满足："/>
          <p:cNvSpPr txBox="1"/>
          <p:nvPr/>
        </p:nvSpPr>
        <p:spPr>
          <a:xfrm>
            <a:off x="633110" y="2026615"/>
            <a:ext cx="33147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800" b="0">
                <a:latin typeface="Helvetica"/>
                <a:ea typeface="Helvetica"/>
                <a:cs typeface="Helvetica"/>
                <a:sym typeface="Helvetica"/>
              </a:defRPr>
            </a:lvl1pPr>
          </a:lstStyle>
          <a:p>
            <a:r>
              <a:t>热电偶材料应满足：</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22</a:t>
            </a:fld>
            <a:endParaRPr lang="zh-CN" altLang="en-US"/>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 name="标准型热电偶"/>
          <p:cNvSpPr>
            <a:spLocks noGrp="1"/>
          </p:cNvSpPr>
          <p:nvPr>
            <p:ph type="title"/>
          </p:nvPr>
        </p:nvSpPr>
        <p:spPr>
          <a:prstGeom prst="rect">
            <a:avLst/>
          </a:prstGeom>
        </p:spPr>
        <p:txBody>
          <a:bodyPr/>
          <a:lstStyle/>
          <a:p>
            <a:r>
              <a:t>标准型热电偶</a:t>
            </a:r>
          </a:p>
        </p:txBody>
      </p:sp>
      <p:sp>
        <p:nvSpPr>
          <p:cNvPr id="574" name="铂铑30-铂铑6热电偶（分度号B）"/>
          <p:cNvSpPr txBox="1"/>
          <p:nvPr/>
        </p:nvSpPr>
        <p:spPr>
          <a:xfrm>
            <a:off x="1027628" y="4478820"/>
            <a:ext cx="5054652"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spcBef>
                <a:spcPts val="3200"/>
              </a:spcBef>
              <a:defRPr sz="2800" b="0">
                <a:latin typeface="华文楷体"/>
                <a:ea typeface="华文楷体"/>
                <a:cs typeface="华文楷体"/>
                <a:sym typeface="华文楷体"/>
              </a:defRPr>
            </a:pPr>
            <a:r>
              <a:t>铂铑</a:t>
            </a:r>
            <a:r>
              <a:rPr baseline="-5999"/>
              <a:t>30</a:t>
            </a:r>
            <a:r>
              <a:t>-铂铑</a:t>
            </a:r>
            <a:r>
              <a:rPr baseline="-5999"/>
              <a:t>6</a:t>
            </a:r>
            <a:r>
              <a:t>热电偶（分度号B）</a:t>
            </a:r>
          </a:p>
        </p:txBody>
      </p:sp>
      <p:sp>
        <p:nvSpPr>
          <p:cNvPr id="575" name="它的正极是铂铑丝(铂70%，铑30%)，负极也是铂铑丝(铂94%，铑6%)，俗称双铂铑。测量温度最高长期可达1600℃，短期可达1800℃。…"/>
          <p:cNvSpPr txBox="1"/>
          <p:nvPr/>
        </p:nvSpPr>
        <p:spPr>
          <a:xfrm>
            <a:off x="1049479" y="5372098"/>
            <a:ext cx="10905842" cy="316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它的正极是铂铑丝(铂70%，铑30%)，负极也是铂铑丝(铂94%，铑6%)，俗称双铂铑。测量温度最高长期可达1600℃，短期可达1800℃。</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优点：</a:t>
            </a:r>
            <a:r>
              <a:t>材料性能稳定，测量精度高，测温上限高。</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缺点：</a:t>
            </a:r>
            <a:r>
              <a:t>在还原性气体中易被侵蚀，成本高。 </a:t>
            </a:r>
          </a:p>
        </p:txBody>
      </p:sp>
      <p:sp>
        <p:nvSpPr>
          <p:cNvPr id="576" name="从1988年1月1日起，我国热电偶和热电阻的生产全部按国际电工委员会（IEC）的标准，并指定S、B、E、K、R、J、T七种标准化热电偶为我国统一设计型热电偶。但其中的R型（铂铑13-铂）热电偶，因其温度范围与S型（铂铑10-铂）重合,我国没有生产和使用。"/>
          <p:cNvSpPr txBox="1"/>
          <p:nvPr/>
        </p:nvSpPr>
        <p:spPr>
          <a:xfrm>
            <a:off x="769428" y="2049854"/>
            <a:ext cx="11465945" cy="198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从1988年1月1日起，我国热电偶和热电阻的生产全部按国际电工委员会（IEC）的标准，并指定</a:t>
            </a:r>
            <a:r>
              <a:rPr>
                <a:solidFill>
                  <a:srgbClr val="FF2600"/>
                </a:solidFill>
              </a:rPr>
              <a:t>S、B、E、K、R、J、T</a:t>
            </a:r>
            <a:r>
              <a:t>七种标准化热电偶为我国统一设计型热电偶。但其中的R型（铂铑</a:t>
            </a:r>
            <a:r>
              <a:rPr baseline="-5999"/>
              <a:t>13</a:t>
            </a:r>
            <a:r>
              <a:t>-铂）热电偶，因其温度范围与S型（铂铑</a:t>
            </a:r>
            <a:r>
              <a:rPr baseline="-5999"/>
              <a:t>10</a:t>
            </a:r>
            <a:r>
              <a:t>-铂）重合,我国没有生产和使用。</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23</a:t>
            </a:fld>
            <a:endParaRPr lang="zh-CN" altLang="en-US"/>
          </a:p>
        </p:txBody>
      </p:sp>
    </p:spTree>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 name="(2) 铂铑10-铂热电偶（分度号S）"/>
          <p:cNvSpPr txBox="1"/>
          <p:nvPr/>
        </p:nvSpPr>
        <p:spPr>
          <a:xfrm>
            <a:off x="845445" y="2003097"/>
            <a:ext cx="5136084"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(2) 铂铑10-铂热电偶（分度号S）</a:t>
            </a:r>
          </a:p>
        </p:txBody>
      </p:sp>
      <p:sp>
        <p:nvSpPr>
          <p:cNvPr id="579" name="正极是铂铑丝(铂90%，铑l0%)，负极是纯铂丝。测量温度最高长期可达1300℃，短期可达1600℃，一般用来测量1000℃以上的高温。…"/>
          <p:cNvSpPr txBox="1"/>
          <p:nvPr/>
        </p:nvSpPr>
        <p:spPr>
          <a:xfrm>
            <a:off x="812707" y="2864283"/>
            <a:ext cx="11988274" cy="4076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正极是铂铑丝(铂90%，铑l0%)，负极是纯铂丝。测量温度最高长期可达1300℃，短期可达1600℃，一般用来测量1000℃以上的高温。</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优点：</a:t>
            </a:r>
            <a:r>
              <a:t>材料性能稳定；测量准确度较高，可做成标准热电偶或基准热电偶；抗氧化性强，宜在氧化性、惰性气氛中工作。</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缺点：</a:t>
            </a:r>
            <a:r>
              <a:t>在高温还原性气体中（如气体中含CＯ、H2等）易被侵蚀，需要用保护套管；另外其热电极材料属贵金属，成本较高，热电势也较弱。</a:t>
            </a:r>
          </a:p>
        </p:txBody>
      </p:sp>
      <p:sp>
        <p:nvSpPr>
          <p:cNvPr id="580" name="国际温标中规定它为630.74~1064.43℃温度范围内复现温标的标准仪器。"/>
          <p:cNvSpPr txBox="1"/>
          <p:nvPr/>
        </p:nvSpPr>
        <p:spPr>
          <a:xfrm>
            <a:off x="1084548" y="7268770"/>
            <a:ext cx="9741398"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国际温标中规定它为</a:t>
            </a:r>
            <a:r>
              <a:rPr>
                <a:latin typeface="Times New Roman"/>
                <a:ea typeface="Times New Roman"/>
                <a:cs typeface="Times New Roman"/>
                <a:sym typeface="Times New Roman"/>
              </a:rPr>
              <a:t>630.74~1064.43℃</a:t>
            </a:r>
            <a:r>
              <a:t>温度范围内复现温标的标准仪器。</a:t>
            </a:r>
          </a:p>
        </p:txBody>
      </p:sp>
      <p:sp>
        <p:nvSpPr>
          <p:cNvPr id="581" name="标准型热电偶"/>
          <p:cNvSpPr>
            <a:spLocks noGrp="1"/>
          </p:cNvSpPr>
          <p:nvPr>
            <p:ph type="title"/>
          </p:nvPr>
        </p:nvSpPr>
        <p:spPr>
          <a:prstGeom prst="rect">
            <a:avLst/>
          </a:prstGeom>
        </p:spPr>
        <p:txBody>
          <a:bodyPr/>
          <a:lstStyle/>
          <a:p>
            <a:r>
              <a:t>标准型热电偶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24</a:t>
            </a:fld>
            <a:endParaRPr lang="zh-CN" altLang="en-US"/>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3) 镍铬-镍硅热电偶（分度号K）"/>
          <p:cNvSpPr txBox="1"/>
          <p:nvPr/>
        </p:nvSpPr>
        <p:spPr>
          <a:xfrm>
            <a:off x="903808" y="2044700"/>
            <a:ext cx="5250232"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(3) 镍铬-镍硅热电偶（分度号K）</a:t>
            </a:r>
          </a:p>
        </p:txBody>
      </p:sp>
      <p:sp>
        <p:nvSpPr>
          <p:cNvPr id="584" name="正极是镍铬合金(88.4～89.7％镍、9～10％铬，0.6％硅，0.3％锰，0.4～0.7％钴)，负极为镍硅(镍95.7～97％镍,2～3％硅,0.4～0.7％钴)。测温范围为-200~+1300℃。长期可达1000℃，短期可达1300℃。…"/>
          <p:cNvSpPr txBox="1"/>
          <p:nvPr/>
        </p:nvSpPr>
        <p:spPr>
          <a:xfrm>
            <a:off x="906224" y="3222206"/>
            <a:ext cx="11018420" cy="416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t>正极是镍铬合金(88.4～89.7％镍、9～10％铬，0.6％硅，0.3％锰，0.4～0.7％钴)，负极为镍硅(镍95.7～97％镍,2～3％硅,0.4～0.7％钴)。测温范围为-200~+1300℃。长期可达1000℃，短期可达1300℃。</a:t>
            </a:r>
          </a:p>
          <a:p>
            <a:pPr algn="l" defTabSz="457200">
              <a:defRPr sz="2800" b="0">
                <a:latin typeface="Helvetica"/>
                <a:ea typeface="Helvetica"/>
                <a:cs typeface="Helvetica"/>
                <a:sym typeface="Helvetica"/>
              </a:defRPr>
            </a:pPr>
            <a:r>
              <a:t>　</a:t>
            </a:r>
            <a:r>
              <a:rPr>
                <a:solidFill>
                  <a:srgbClr val="D82DA9"/>
                </a:solidFill>
              </a:rPr>
              <a:t>优点</a:t>
            </a:r>
            <a:r>
              <a:t>：测温范围很宽、热电动势与温度关系近似线性、热电动势大、高温下抗氧化能力强、价格低，所以在工业上应用广泛。</a:t>
            </a:r>
          </a:p>
          <a:p>
            <a:pPr algn="l" defTabSz="457200">
              <a:defRPr sz="2800" b="0">
                <a:latin typeface="Helvetica"/>
                <a:ea typeface="Helvetica"/>
                <a:cs typeface="Helvetica"/>
                <a:sym typeface="Helvetica"/>
              </a:defRPr>
            </a:pPr>
            <a:r>
              <a:rPr>
                <a:solidFill>
                  <a:srgbClr val="D82DA9"/>
                </a:solidFill>
              </a:rPr>
              <a:t>　缺点</a:t>
            </a:r>
            <a:r>
              <a:t>：热电动势的稳定性和精度较B型或S型热电偶差，在还原性气体和含有SO</a:t>
            </a:r>
            <a:r>
              <a:rPr baseline="-5999"/>
              <a:t>2</a:t>
            </a:r>
            <a:r>
              <a:t>、H</a:t>
            </a:r>
            <a:r>
              <a:rPr baseline="-5999"/>
              <a:t>2</a:t>
            </a:r>
            <a:r>
              <a:t>S等气体中易被侵蚀。</a:t>
            </a:r>
          </a:p>
        </p:txBody>
      </p:sp>
      <p:sp>
        <p:nvSpPr>
          <p:cNvPr id="585" name="标准型热电偶"/>
          <p:cNvSpPr>
            <a:spLocks noGrp="1"/>
          </p:cNvSpPr>
          <p:nvPr>
            <p:ph type="title"/>
          </p:nvPr>
        </p:nvSpPr>
        <p:spPr>
          <a:prstGeom prst="rect">
            <a:avLst/>
          </a:prstGeom>
        </p:spPr>
        <p:txBody>
          <a:bodyPr/>
          <a:lstStyle/>
          <a:p>
            <a:r>
              <a:t>标准型热电偶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25</a:t>
            </a:fld>
            <a:endParaRPr lang="zh-CN" altLang="en-US"/>
          </a:p>
        </p:txBody>
      </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4) 镍铬-镍铜热电偶（分度号E）"/>
          <p:cNvSpPr txBox="1"/>
          <p:nvPr/>
        </p:nvSpPr>
        <p:spPr>
          <a:xfrm>
            <a:off x="906224" y="2031380"/>
            <a:ext cx="5221428"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(4) 镍铬-镍铜热电偶（分度号E）</a:t>
            </a:r>
          </a:p>
        </p:txBody>
      </p:sp>
      <p:sp>
        <p:nvSpPr>
          <p:cNvPr id="588" name="正极是镍铬合金，负极是铜镍合金(铜55%，镍45%)。测温范围为-200~+1000℃。…"/>
          <p:cNvSpPr txBox="1"/>
          <p:nvPr/>
        </p:nvSpPr>
        <p:spPr>
          <a:xfrm>
            <a:off x="906224" y="2860817"/>
            <a:ext cx="10749712" cy="151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正极是镍铬合金，负极是铜镍合金(铜55%，镍45%)。测温范围为-200~+1000℃。</a:t>
            </a:r>
          </a:p>
          <a:p>
            <a:pPr algn="l" defTabSz="457200">
              <a:defRPr sz="2600" b="0">
                <a:latin typeface="Helvetica"/>
                <a:ea typeface="Helvetica"/>
                <a:cs typeface="Helvetica"/>
                <a:sym typeface="Helvetica"/>
              </a:defRPr>
            </a:pPr>
            <a:r>
              <a:t>特点：热电动势较其他常用热电偶大。适宜在氧化性或惰性气氛中工作。</a:t>
            </a:r>
          </a:p>
        </p:txBody>
      </p:sp>
      <p:sp>
        <p:nvSpPr>
          <p:cNvPr id="589" name="(5) 铁-铜镍热电偶（分度号J）"/>
          <p:cNvSpPr txBox="1"/>
          <p:nvPr/>
        </p:nvSpPr>
        <p:spPr>
          <a:xfrm>
            <a:off x="906224" y="4670969"/>
            <a:ext cx="4748835"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(5) 铁-铜镍热电偶（分度号J）</a:t>
            </a:r>
          </a:p>
        </p:txBody>
      </p:sp>
      <p:sp>
        <p:nvSpPr>
          <p:cNvPr id="590" name="正极是铁，负极是铜镍合金。测温范围为-200℃~+1300℃。…"/>
          <p:cNvSpPr txBox="1"/>
          <p:nvPr/>
        </p:nvSpPr>
        <p:spPr>
          <a:xfrm>
            <a:off x="599226" y="5503220"/>
            <a:ext cx="11492151" cy="2374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    正极是铁，负极是铜镍合金。测温范围为-200℃~+1300℃。</a:t>
            </a:r>
          </a:p>
          <a:p>
            <a:pPr algn="l" defTabSz="457200">
              <a:defRPr sz="2600" b="0">
                <a:latin typeface="Helvetica"/>
                <a:ea typeface="Helvetica"/>
                <a:cs typeface="Helvetica"/>
                <a:sym typeface="Helvetica"/>
              </a:defRPr>
            </a:pPr>
            <a:r>
              <a:t> </a:t>
            </a:r>
            <a:r>
              <a:rPr>
                <a:solidFill>
                  <a:schemeClr val="accent5">
                    <a:hueOff val="-82419"/>
                    <a:satOff val="-9513"/>
                    <a:lumOff val="-16343"/>
                  </a:schemeClr>
                </a:solidFill>
              </a:rPr>
              <a:t>   优点：</a:t>
            </a:r>
            <a:r>
              <a:t>价格低、热电动势较大（仅次于E型热电偶）、灵敏度高（约为53μV/℃）、线性度好、价格便宜，可在800℃以下的还原介质中使用。</a:t>
            </a:r>
          </a:p>
          <a:p>
            <a:pPr algn="l" defTabSz="457200">
              <a:defRPr sz="2600" b="0">
                <a:latin typeface="Helvetica"/>
                <a:ea typeface="Helvetica"/>
                <a:cs typeface="Helvetica"/>
                <a:sym typeface="Helvetica"/>
              </a:defRPr>
            </a:pPr>
            <a:r>
              <a:t> </a:t>
            </a:r>
            <a:r>
              <a:rPr>
                <a:solidFill>
                  <a:schemeClr val="accent5">
                    <a:hueOff val="-82419"/>
                    <a:satOff val="-9513"/>
                    <a:lumOff val="-16343"/>
                  </a:schemeClr>
                </a:solidFill>
              </a:rPr>
              <a:t>   缺点：</a:t>
            </a:r>
            <a:r>
              <a:t>铁极易氧化。 </a:t>
            </a:r>
          </a:p>
        </p:txBody>
      </p:sp>
      <p:sp>
        <p:nvSpPr>
          <p:cNvPr id="591" name="标准型热电偶"/>
          <p:cNvSpPr>
            <a:spLocks noGrp="1"/>
          </p:cNvSpPr>
          <p:nvPr>
            <p:ph type="title"/>
          </p:nvPr>
        </p:nvSpPr>
        <p:spPr>
          <a:prstGeom prst="rect">
            <a:avLst/>
          </a:prstGeom>
        </p:spPr>
        <p:txBody>
          <a:bodyPr/>
          <a:lstStyle/>
          <a:p>
            <a:r>
              <a:t>标准型热电偶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26</a:t>
            </a:fld>
            <a:endParaRPr lang="zh-CN" altLang="en-US"/>
          </a:p>
        </p:txBody>
      </p:sp>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6) 铜-铜镍热电偶（分度号T）"/>
          <p:cNvSpPr txBox="1"/>
          <p:nvPr/>
        </p:nvSpPr>
        <p:spPr>
          <a:xfrm>
            <a:off x="984853" y="2218566"/>
            <a:ext cx="4849115" cy="533401"/>
          </a:xfrm>
          <a:prstGeom prst="rect">
            <a:avLst/>
          </a:prstGeom>
          <a:solidFill>
            <a:schemeClr val="accent2">
              <a:hueOff val="-85259"/>
              <a:satOff val="14347"/>
              <a:lumOff val="2237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(6) 铜-铜镍热电偶（分度号T）</a:t>
            </a:r>
          </a:p>
        </p:txBody>
      </p:sp>
      <p:sp>
        <p:nvSpPr>
          <p:cNvPr id="594" name="在0~-100℃范围内，铜-铜镍热电偶已被定为三级标准热电偶，用以检测低温仪表的精度，误差不超过0.1℃。"/>
          <p:cNvSpPr txBox="1"/>
          <p:nvPr/>
        </p:nvSpPr>
        <p:spPr>
          <a:xfrm>
            <a:off x="893935" y="5719735"/>
            <a:ext cx="10752900" cy="10449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b="0">
                <a:latin typeface="Heiti SC Medium"/>
                <a:ea typeface="Heiti SC Medium"/>
                <a:cs typeface="Heiti SC Medium"/>
                <a:sym typeface="Heiti SC Medium"/>
              </a:defRPr>
            </a:lvl1pPr>
          </a:lstStyle>
          <a:p>
            <a:r>
              <a:t>在0~-100℃范围内，铜-铜镍热电偶已被定为三级标准热电偶，用以检测低温仪表的精度，误差不超过0.1℃。</a:t>
            </a:r>
          </a:p>
        </p:txBody>
      </p:sp>
      <p:sp>
        <p:nvSpPr>
          <p:cNvPr id="595" name="正极是铜，负极是铜镍合金，测温范围为-200℃~+400℃，热电势略高于镍铬-镍硅热电偶，约为43μV/℃。…"/>
          <p:cNvSpPr txBox="1"/>
          <p:nvPr/>
        </p:nvSpPr>
        <p:spPr>
          <a:xfrm>
            <a:off x="700856" y="3054920"/>
            <a:ext cx="11872855" cy="198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 正极是铜，负极是铜镍合金，测温范围为-200℃~+400℃，热电势略高于镍铬-镍硅热电偶，约为43μV/℃。</a:t>
            </a:r>
          </a:p>
          <a:p>
            <a:pPr algn="l" defTabSz="457200">
              <a:defRPr sz="2600" b="0">
                <a:latin typeface="Helvetica"/>
                <a:ea typeface="Helvetica"/>
                <a:cs typeface="Helvetica"/>
                <a:sym typeface="Helvetica"/>
              </a:defRPr>
            </a:pPr>
            <a:r>
              <a:t>    </a:t>
            </a:r>
            <a:r>
              <a:rPr>
                <a:solidFill>
                  <a:srgbClr val="D82DA9"/>
                </a:solidFill>
              </a:rPr>
              <a:t>优点</a:t>
            </a:r>
            <a:r>
              <a:t>是精度高、复现性好、稳定性好、价格便宜。</a:t>
            </a:r>
          </a:p>
          <a:p>
            <a:pPr algn="l" defTabSz="457200">
              <a:defRPr sz="2600" b="0">
                <a:latin typeface="Helvetica"/>
                <a:ea typeface="Helvetica"/>
                <a:cs typeface="Helvetica"/>
                <a:sym typeface="Helvetica"/>
              </a:defRPr>
            </a:pPr>
            <a:r>
              <a:t>    </a:t>
            </a:r>
            <a:r>
              <a:rPr>
                <a:solidFill>
                  <a:srgbClr val="D82DA9"/>
                </a:solidFill>
              </a:rPr>
              <a:t>缺点</a:t>
            </a:r>
            <a:r>
              <a:t>是铜极易氧化，故在氧化性气氛中使用时，一般不能超过300℃。</a:t>
            </a:r>
          </a:p>
        </p:txBody>
      </p:sp>
      <p:sp>
        <p:nvSpPr>
          <p:cNvPr id="596" name="标准型热电偶"/>
          <p:cNvSpPr>
            <a:spLocks noGrp="1"/>
          </p:cNvSpPr>
          <p:nvPr>
            <p:ph type="title"/>
          </p:nvPr>
        </p:nvSpPr>
        <p:spPr>
          <a:prstGeom prst="rect">
            <a:avLst/>
          </a:prstGeom>
        </p:spPr>
        <p:txBody>
          <a:bodyPr/>
          <a:lstStyle/>
          <a:p>
            <a:r>
              <a:t>标准型热电偶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27</a:t>
            </a:fld>
            <a:endParaRPr lang="zh-CN" altLang="en-US"/>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 name="非标准型热电偶"/>
          <p:cNvSpPr>
            <a:spLocks noGrp="1"/>
          </p:cNvSpPr>
          <p:nvPr>
            <p:ph type="title"/>
          </p:nvPr>
        </p:nvSpPr>
        <p:spPr>
          <a:prstGeom prst="rect">
            <a:avLst/>
          </a:prstGeom>
        </p:spPr>
        <p:txBody>
          <a:bodyPr/>
          <a:lstStyle/>
          <a:p>
            <a:r>
              <a:t>非标准型热电偶</a:t>
            </a:r>
          </a:p>
        </p:txBody>
      </p:sp>
      <p:sp>
        <p:nvSpPr>
          <p:cNvPr id="599" name="60年代发展起来的，是目前一种较好的高温热电偶，可使用在真空惰性气体介质或氢气介质中，但高温抗氧能力差。…"/>
          <p:cNvSpPr txBox="1"/>
          <p:nvPr/>
        </p:nvSpPr>
        <p:spPr>
          <a:xfrm>
            <a:off x="696853" y="2955353"/>
            <a:ext cx="11611094" cy="198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     60年代发展起来的，是目前一种较好的高温热电偶，可使用在真空惰性气体介质或氢气介质中，但高温抗氧能力差。</a:t>
            </a:r>
          </a:p>
          <a:p>
            <a:pPr algn="l" defTabSz="457200">
              <a:defRPr sz="2600" b="0">
                <a:latin typeface="Helvetica"/>
                <a:ea typeface="Helvetica"/>
                <a:cs typeface="Helvetica"/>
                <a:sym typeface="Helvetica"/>
              </a:defRPr>
            </a:pPr>
            <a:r>
              <a:t>国产钨铼3-钨铼25、钨铼-钨铼20热电偶使用温度范围在300～2000℃，分度精度为1％。主要用于钢水连续测温、反应堆测温等场合。</a:t>
            </a:r>
          </a:p>
        </p:txBody>
      </p:sp>
      <p:sp>
        <p:nvSpPr>
          <p:cNvPr id="600" name="如铱50铑—铱10钌、铱铑40-铱、铱铑60-铱热电偶。它能在氧化环境中测量高达2100℃的高温，且热电动势与温度关系线性好。"/>
          <p:cNvSpPr txBox="1"/>
          <p:nvPr/>
        </p:nvSpPr>
        <p:spPr>
          <a:xfrm>
            <a:off x="702543" y="5596566"/>
            <a:ext cx="11908974" cy="1435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 如铱50铑—铱10钌、铱铑40-铱、铱铑60-铱热电偶。它能在氧化环境中测量高达2100℃的高温，且热电动势与温度关系线性好。</a:t>
            </a:r>
          </a:p>
        </p:txBody>
      </p:sp>
      <p:sp>
        <p:nvSpPr>
          <p:cNvPr id="601" name="1）钨铼热电偶："/>
          <p:cNvSpPr txBox="1"/>
          <p:nvPr/>
        </p:nvSpPr>
        <p:spPr>
          <a:xfrm>
            <a:off x="517071" y="2278751"/>
            <a:ext cx="2859177" cy="533401"/>
          </a:xfrm>
          <a:prstGeom prst="rect">
            <a:avLst/>
          </a:prstGeom>
          <a:solidFill>
            <a:schemeClr val="accent4">
              <a:hueOff val="366961"/>
              <a:satOff val="4172"/>
              <a:lumOff val="11129"/>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 1）钨铼热电偶：</a:t>
            </a:r>
          </a:p>
        </p:txBody>
      </p:sp>
      <p:sp>
        <p:nvSpPr>
          <p:cNvPr id="602" name="2）铱和铱铑合金热电偶："/>
          <p:cNvSpPr txBox="1"/>
          <p:nvPr/>
        </p:nvSpPr>
        <p:spPr>
          <a:xfrm>
            <a:off x="466257" y="4928170"/>
            <a:ext cx="4192678" cy="533401"/>
          </a:xfrm>
          <a:prstGeom prst="rect">
            <a:avLst/>
          </a:prstGeom>
          <a:solidFill>
            <a:schemeClr val="accent4">
              <a:hueOff val="366961"/>
              <a:satOff val="4172"/>
              <a:lumOff val="11129"/>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2）铱和铱铑合金热电偶：</a:t>
            </a:r>
          </a:p>
        </p:txBody>
      </p:sp>
      <p:sp>
        <p:nvSpPr>
          <p:cNvPr id="603" name="主要用在低温测量，可在2～273K范围内使用，灵敏度约为10μV／℃。"/>
          <p:cNvSpPr txBox="1"/>
          <p:nvPr/>
        </p:nvSpPr>
        <p:spPr>
          <a:xfrm>
            <a:off x="911275" y="7691679"/>
            <a:ext cx="10483839"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主要用在低温测量，可在2～273K范围内使用，灵敏度约为10μV／℃。</a:t>
            </a:r>
          </a:p>
        </p:txBody>
      </p:sp>
      <p:sp>
        <p:nvSpPr>
          <p:cNvPr id="604" name="3）金铁—镍铬热电偶："/>
          <p:cNvSpPr txBox="1"/>
          <p:nvPr/>
        </p:nvSpPr>
        <p:spPr>
          <a:xfrm>
            <a:off x="487321" y="6906515"/>
            <a:ext cx="3837077" cy="533401"/>
          </a:xfrm>
          <a:prstGeom prst="rect">
            <a:avLst/>
          </a:prstGeom>
          <a:solidFill>
            <a:schemeClr val="accent4">
              <a:hueOff val="366961"/>
              <a:satOff val="4172"/>
              <a:lumOff val="11129"/>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3）金铁—镍铬热电偶：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28</a:t>
            </a:fld>
            <a:endParaRPr lang="zh-CN" altLang="en-US"/>
          </a:p>
        </p:txBody>
      </p:sp>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 name="热电偶的结构"/>
          <p:cNvSpPr>
            <a:spLocks noGrp="1"/>
          </p:cNvSpPr>
          <p:nvPr>
            <p:ph type="title"/>
          </p:nvPr>
        </p:nvSpPr>
        <p:spPr>
          <a:prstGeom prst="rect">
            <a:avLst/>
          </a:prstGeom>
        </p:spPr>
        <p:txBody>
          <a:bodyPr/>
          <a:lstStyle/>
          <a:p>
            <a:r>
              <a:t>热电偶的结构</a:t>
            </a:r>
          </a:p>
        </p:txBody>
      </p:sp>
      <p:sp>
        <p:nvSpPr>
          <p:cNvPr id="607" name="将两热电极的一个端点紧密地焊接在一起组成接点就构成热电偶。"/>
          <p:cNvSpPr txBox="1"/>
          <p:nvPr/>
        </p:nvSpPr>
        <p:spPr>
          <a:xfrm>
            <a:off x="232443" y="2073843"/>
            <a:ext cx="11137901" cy="609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just" defTabSz="457200">
              <a:defRPr sz="2800">
                <a:solidFill>
                  <a:srgbClr val="0329D6"/>
                </a:solidFill>
                <a:latin typeface="Times New Roman"/>
                <a:ea typeface="Times New Roman"/>
                <a:cs typeface="Times New Roman"/>
                <a:sym typeface="Times New Roman"/>
              </a:defRPr>
            </a:pPr>
            <a:r>
              <a:t>        将两热电极的一个端点紧密地焊接在一起组成接点</a:t>
            </a:r>
            <a:r>
              <a:rPr>
                <a:solidFill>
                  <a:srgbClr val="000000"/>
                </a:solidFill>
                <a:latin typeface="Helvetica"/>
                <a:ea typeface="Helvetica"/>
                <a:cs typeface="Helvetica"/>
                <a:sym typeface="Helvetica"/>
              </a:rPr>
              <a:t>就构成热电偶。</a:t>
            </a:r>
          </a:p>
        </p:txBody>
      </p:sp>
      <p:sp>
        <p:nvSpPr>
          <p:cNvPr id="608" name="热电偶的结构形式有："/>
          <p:cNvSpPr txBox="1"/>
          <p:nvPr/>
        </p:nvSpPr>
        <p:spPr>
          <a:xfrm>
            <a:off x="942559" y="3221933"/>
            <a:ext cx="367030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800">
                <a:latin typeface="Helvetica"/>
                <a:ea typeface="Helvetica"/>
                <a:cs typeface="Helvetica"/>
                <a:sym typeface="Helvetica"/>
              </a:defRPr>
            </a:lvl1pPr>
          </a:lstStyle>
          <a:p>
            <a:r>
              <a:t>热电偶的结构形式有：</a:t>
            </a:r>
          </a:p>
        </p:txBody>
      </p:sp>
      <p:sp>
        <p:nvSpPr>
          <p:cNvPr id="609" name="普通型热电偶…"/>
          <p:cNvSpPr txBox="1"/>
          <p:nvPr/>
        </p:nvSpPr>
        <p:spPr>
          <a:xfrm>
            <a:off x="4582183" y="3886198"/>
            <a:ext cx="2802628" cy="365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400050" indent="-228600" algn="just" defTabSz="457200">
              <a:buSzPct val="80000"/>
              <a:buBlip>
                <a:blip r:embed="rId2"/>
              </a:buBlip>
              <a:defRPr sz="2800">
                <a:solidFill>
                  <a:srgbClr val="D82DA9"/>
                </a:solidFill>
                <a:latin typeface="Helvetica"/>
                <a:ea typeface="Helvetica"/>
                <a:cs typeface="Helvetica"/>
                <a:sym typeface="Helvetica"/>
              </a:defRPr>
            </a:pPr>
            <a:r>
              <a:t>普通型热电偶</a:t>
            </a:r>
          </a:p>
          <a:p>
            <a:pPr marL="400050" indent="-228600" algn="just" defTabSz="457200">
              <a:buSzPct val="80000"/>
              <a:buBlip>
                <a:blip r:embed="rId2"/>
              </a:buBlip>
              <a:defRPr sz="2800">
                <a:solidFill>
                  <a:srgbClr val="D82DA9"/>
                </a:solidFill>
                <a:latin typeface="Helvetica"/>
                <a:ea typeface="Helvetica"/>
                <a:cs typeface="Helvetica"/>
                <a:sym typeface="Helvetica"/>
              </a:defRPr>
            </a:pPr>
            <a:r>
              <a:t>铠装型热电偶</a:t>
            </a:r>
          </a:p>
          <a:p>
            <a:pPr marL="400050" indent="-228600" algn="just" defTabSz="457200">
              <a:buSzPct val="80000"/>
              <a:buBlip>
                <a:blip r:embed="rId2"/>
              </a:buBlip>
              <a:defRPr sz="2800">
                <a:solidFill>
                  <a:srgbClr val="D82DA9"/>
                </a:solidFill>
                <a:latin typeface="Helvetica"/>
                <a:ea typeface="Helvetica"/>
                <a:cs typeface="Helvetica"/>
                <a:sym typeface="Helvetica"/>
              </a:defRPr>
            </a:pPr>
            <a:r>
              <a:t>薄膜热电偶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表面热电偶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浸入式热电偶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特殊热电偶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热电堆        </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29</a:t>
            </a:fld>
            <a:endParaRPr lang="zh-CN" altLang="en-US"/>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测温原理"/>
          <p:cNvSpPr>
            <a:spLocks noGrp="1"/>
          </p:cNvSpPr>
          <p:nvPr>
            <p:ph type="title"/>
          </p:nvPr>
        </p:nvSpPr>
        <p:spPr>
          <a:prstGeom prst="rect">
            <a:avLst/>
          </a:prstGeom>
        </p:spPr>
        <p:txBody>
          <a:bodyPr/>
          <a:lstStyle/>
          <a:p>
            <a:r>
              <a:t>测温原理</a:t>
            </a:r>
          </a:p>
        </p:txBody>
      </p:sp>
      <p:sp>
        <p:nvSpPr>
          <p:cNvPr id="423" name="通过温度敏感元件与被测对象的热交换，测量相关的物理量，即可确定被测对象的温度。"/>
          <p:cNvSpPr txBox="1"/>
          <p:nvPr/>
        </p:nvSpPr>
        <p:spPr>
          <a:xfrm>
            <a:off x="917543" y="2473834"/>
            <a:ext cx="11169714"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2800"/>
            </a:pPr>
            <a:r>
              <a:t>通过温度敏感元件与被测对象的</a:t>
            </a:r>
            <a:r>
              <a:rPr>
                <a:solidFill>
                  <a:schemeClr val="accent5">
                    <a:hueOff val="-82419"/>
                    <a:satOff val="-9513"/>
                    <a:lumOff val="-16343"/>
                  </a:schemeClr>
                </a:solidFill>
              </a:rPr>
              <a:t>热交换</a:t>
            </a:r>
            <a:r>
              <a:t>，测量相关的物理量，即可确定被测对象的温度。</a:t>
            </a:r>
          </a:p>
        </p:txBody>
      </p:sp>
      <p:sp>
        <p:nvSpPr>
          <p:cNvPr id="424" name="接触式：传热和对流，热接触，破坏被测对象热平衡，置入误差，对测温元件要求高…"/>
          <p:cNvSpPr txBox="1"/>
          <p:nvPr/>
        </p:nvSpPr>
        <p:spPr>
          <a:xfrm>
            <a:off x="489496" y="4216132"/>
            <a:ext cx="11668969" cy="22570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846137" indent="-388937" algn="l" defTabSz="457200">
              <a:buSzPct val="50000"/>
              <a:buBlip>
                <a:blip r:embed="rId2"/>
              </a:buBlip>
              <a:defRPr sz="2800" b="0">
                <a:latin typeface="Helvetica"/>
                <a:ea typeface="Helvetica"/>
                <a:cs typeface="Helvetica"/>
                <a:sym typeface="Helvetica"/>
              </a:defRPr>
            </a:pPr>
            <a:r>
              <a:rPr dirty="0" err="1">
                <a:solidFill>
                  <a:schemeClr val="accent5">
                    <a:hueOff val="-82419"/>
                    <a:satOff val="-9513"/>
                    <a:lumOff val="-16343"/>
                  </a:schemeClr>
                </a:solidFill>
              </a:rPr>
              <a:t>接触式：</a:t>
            </a:r>
            <a:r>
              <a:rPr dirty="0" err="1"/>
              <a:t>传热和对流，热接触，破坏被测对象热平衡，置入误差，</a:t>
            </a:r>
            <a:r>
              <a:rPr dirty="0" err="1" smtClean="0"/>
              <a:t>对测温元件要求高</a:t>
            </a:r>
            <a:endParaRPr lang="en-US" dirty="0" smtClean="0"/>
          </a:p>
          <a:p>
            <a:pPr marL="846137" indent="-388937" algn="l" defTabSz="457200">
              <a:buSzPct val="50000"/>
              <a:buBlip>
                <a:blip r:embed="rId2"/>
              </a:buBlip>
              <a:defRPr sz="2800" b="0">
                <a:latin typeface="Helvetica"/>
                <a:ea typeface="Helvetica"/>
                <a:cs typeface="Helvetica"/>
                <a:sym typeface="Helvetica"/>
              </a:defRPr>
            </a:pPr>
            <a:endParaRPr dirty="0">
              <a:latin typeface="Times New Roman"/>
              <a:ea typeface="Times New Roman"/>
              <a:cs typeface="Times New Roman"/>
              <a:sym typeface="Times New Roman"/>
            </a:endParaRPr>
          </a:p>
          <a:p>
            <a:pPr marL="846137" indent="-388937" algn="l" defTabSz="457200">
              <a:buSzPct val="50000"/>
              <a:buBlip>
                <a:blip r:embed="rId2"/>
              </a:buBlip>
              <a:defRPr sz="2800" b="0">
                <a:latin typeface="Helvetica"/>
                <a:ea typeface="Helvetica"/>
                <a:cs typeface="Helvetica"/>
                <a:sym typeface="Helvetica"/>
              </a:defRPr>
            </a:pPr>
            <a:r>
              <a:rPr dirty="0" err="1">
                <a:solidFill>
                  <a:schemeClr val="accent5">
                    <a:hueOff val="-82419"/>
                    <a:satOff val="-9513"/>
                    <a:lumOff val="-16343"/>
                  </a:schemeClr>
                </a:solidFill>
              </a:rPr>
              <a:t>非接触式：</a:t>
            </a:r>
            <a:r>
              <a:rPr dirty="0" err="1"/>
              <a:t>热辐射，响应快，对被测对象干扰小，可测高温、运动对象，强电磁干扰、强腐蚀</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3</a:t>
            </a:fld>
            <a:endParaRPr lang="zh-CN" altLang="en-US"/>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 name="普通型热电偶结构：在测量时将测量端插入被测对象的内部，主要用于测量容器或管道内气体、流体等介质的温度。其结构主要包括：热电极、绝缘子、保护管套、接线盒和安装法兰等。"/>
          <p:cNvSpPr txBox="1"/>
          <p:nvPr/>
        </p:nvSpPr>
        <p:spPr>
          <a:xfrm>
            <a:off x="666873" y="1860643"/>
            <a:ext cx="11671053"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b="0">
                <a:latin typeface="Helvetica"/>
                <a:ea typeface="Helvetica"/>
                <a:cs typeface="Helvetica"/>
                <a:sym typeface="Helvetica"/>
              </a:defRPr>
            </a:pPr>
            <a:r>
              <a:rPr sz="2800">
                <a:solidFill>
                  <a:srgbClr val="D82DA9"/>
                </a:solidFill>
              </a:rPr>
              <a:t>普通型热电偶结构：</a:t>
            </a:r>
            <a:r>
              <a:rPr sz="2800"/>
              <a:t>在测量时将测量端插入被测对象的内部，主要用于测量容器或管道内气体、流体等介质的温度。其结构主要包括：热电极、绝缘子、保护管套、接线盒和安装法兰等。</a:t>
            </a:r>
            <a:r>
              <a:rPr sz="2800" b="1">
                <a:latin typeface="Times New Roman"/>
                <a:ea typeface="Times New Roman"/>
                <a:cs typeface="Times New Roman"/>
                <a:sym typeface="Times New Roman"/>
              </a:rPr>
              <a:t> </a:t>
            </a:r>
            <a:r>
              <a:rPr sz="2800"/>
              <a:t> </a:t>
            </a:r>
          </a:p>
        </p:txBody>
      </p:sp>
      <p:pic>
        <p:nvPicPr>
          <p:cNvPr id="612" name="图像" descr="图像"/>
          <p:cNvPicPr>
            <a:picLocks noChangeAspect="1"/>
          </p:cNvPicPr>
          <p:nvPr/>
        </p:nvPicPr>
        <p:blipFill>
          <a:blip r:embed="rId2">
            <a:extLst/>
          </a:blip>
          <a:stretch>
            <a:fillRect/>
          </a:stretch>
        </p:blipFill>
        <p:spPr>
          <a:xfrm>
            <a:off x="2407641" y="3372420"/>
            <a:ext cx="7785101" cy="3644901"/>
          </a:xfrm>
          <a:prstGeom prst="rect">
            <a:avLst/>
          </a:prstGeom>
          <a:ln w="12700">
            <a:miter lim="400000"/>
          </a:ln>
        </p:spPr>
      </p:pic>
      <p:sp>
        <p:nvSpPr>
          <p:cNvPr id="613" name="热容量大，对温度变化的响应慢"/>
          <p:cNvSpPr txBox="1"/>
          <p:nvPr/>
        </p:nvSpPr>
        <p:spPr>
          <a:xfrm>
            <a:off x="5748979" y="7348839"/>
            <a:ext cx="5092701" cy="533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b="0">
                <a:solidFill>
                  <a:schemeClr val="accent5">
                    <a:lumOff val="-29866"/>
                  </a:schemeClr>
                </a:solidFill>
                <a:latin typeface="华文楷体"/>
                <a:ea typeface="华文楷体"/>
                <a:cs typeface="华文楷体"/>
                <a:sym typeface="华文楷体"/>
              </a:defRPr>
            </a:lvl1pPr>
          </a:lstStyle>
          <a:p>
            <a:r>
              <a:t>热容量大，对温度变化的响应慢</a:t>
            </a:r>
          </a:p>
        </p:txBody>
      </p:sp>
      <p:sp>
        <p:nvSpPr>
          <p:cNvPr id="614" name="热电偶的结构"/>
          <p:cNvSpPr>
            <a:spLocks noGrp="1"/>
          </p:cNvSpPr>
          <p:nvPr>
            <p:ph type="title"/>
          </p:nvPr>
        </p:nvSpPr>
        <p:spPr>
          <a:prstGeom prst="rect">
            <a:avLst/>
          </a:prstGeom>
        </p:spPr>
        <p:txBody>
          <a:bodyPr/>
          <a:lstStyle/>
          <a:p>
            <a:r>
              <a:t>热电偶的结构</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30</a:t>
            </a:fld>
            <a:endParaRPr lang="zh-CN" altLang="en-US"/>
          </a:p>
        </p:txBody>
      </p:sp>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 name="铠装型热电偶：由热电偶丝、 绝缘材料和金属套管三者经拉伸加工而成的坚实组合体, 它可以做得很细很长, 使用中随需要能任意弯曲。"/>
          <p:cNvSpPr txBox="1"/>
          <p:nvPr/>
        </p:nvSpPr>
        <p:spPr>
          <a:xfrm>
            <a:off x="708057" y="1838895"/>
            <a:ext cx="11813084"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dirty="0" err="1">
                <a:solidFill>
                  <a:srgbClr val="D82DA9"/>
                </a:solidFill>
              </a:rPr>
              <a:t>铠装型热电偶：</a:t>
            </a:r>
            <a:r>
              <a:rPr dirty="0" err="1"/>
              <a:t>由热电偶丝</a:t>
            </a:r>
            <a:r>
              <a:rPr dirty="0"/>
              <a:t>、 </a:t>
            </a:r>
            <a:r>
              <a:rPr dirty="0" err="1"/>
              <a:t>绝缘材料和金属套管三者经</a:t>
            </a:r>
            <a:r>
              <a:rPr dirty="0" err="1">
                <a:solidFill>
                  <a:srgbClr val="FF6962"/>
                </a:solidFill>
              </a:rPr>
              <a:t>拉伸加工</a:t>
            </a:r>
            <a:r>
              <a:rPr dirty="0" err="1"/>
              <a:t>而成的坚实组合体</a:t>
            </a:r>
            <a:r>
              <a:rPr dirty="0"/>
              <a:t>, </a:t>
            </a:r>
            <a:r>
              <a:rPr dirty="0" err="1"/>
              <a:t>它可以做得很细很长</a:t>
            </a:r>
            <a:r>
              <a:rPr dirty="0"/>
              <a:t>, </a:t>
            </a:r>
            <a:r>
              <a:rPr dirty="0" err="1"/>
              <a:t>使用中随需要能任意弯曲</a:t>
            </a:r>
            <a:r>
              <a:rPr dirty="0"/>
              <a:t>。</a:t>
            </a:r>
          </a:p>
        </p:txBody>
      </p:sp>
      <p:pic>
        <p:nvPicPr>
          <p:cNvPr id="617" name="图像" descr="图像"/>
          <p:cNvPicPr>
            <a:picLocks noChangeAspect="1"/>
          </p:cNvPicPr>
          <p:nvPr/>
        </p:nvPicPr>
        <p:blipFill>
          <a:blip r:embed="rId2">
            <a:extLst/>
          </a:blip>
          <a:stretch>
            <a:fillRect/>
          </a:stretch>
        </p:blipFill>
        <p:spPr>
          <a:xfrm>
            <a:off x="1301750" y="3810000"/>
            <a:ext cx="4635500" cy="3149600"/>
          </a:xfrm>
          <a:prstGeom prst="rect">
            <a:avLst/>
          </a:prstGeom>
          <a:ln w="12700">
            <a:miter lim="400000"/>
          </a:ln>
        </p:spPr>
      </p:pic>
      <p:pic>
        <p:nvPicPr>
          <p:cNvPr id="618" name="图像" descr="图像"/>
          <p:cNvPicPr>
            <a:picLocks noChangeAspect="1"/>
          </p:cNvPicPr>
          <p:nvPr/>
        </p:nvPicPr>
        <p:blipFill>
          <a:blip r:embed="rId3">
            <a:extLst/>
          </a:blip>
          <a:stretch>
            <a:fillRect/>
          </a:stretch>
        </p:blipFill>
        <p:spPr>
          <a:xfrm>
            <a:off x="7391400" y="3519970"/>
            <a:ext cx="3733800" cy="2451101"/>
          </a:xfrm>
          <a:prstGeom prst="rect">
            <a:avLst/>
          </a:prstGeom>
          <a:ln w="12700">
            <a:miter lim="400000"/>
          </a:ln>
        </p:spPr>
      </p:pic>
      <p:sp>
        <p:nvSpPr>
          <p:cNvPr id="619" name="优点：测温端热容量小，动态响应快；机械强度高，挠性好，可安装在结构复杂的装置上。"/>
          <p:cNvSpPr txBox="1"/>
          <p:nvPr/>
        </p:nvSpPr>
        <p:spPr>
          <a:xfrm>
            <a:off x="835133" y="6952659"/>
            <a:ext cx="11558932" cy="965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a:defRPr sz="2800" b="0">
                <a:solidFill>
                  <a:schemeClr val="accent5">
                    <a:lumOff val="-29866"/>
                  </a:schemeClr>
                </a:solidFill>
                <a:latin typeface="华文楷体"/>
                <a:ea typeface="华文楷体"/>
                <a:cs typeface="华文楷体"/>
                <a:sym typeface="华文楷体"/>
              </a:defRPr>
            </a:lvl1pPr>
          </a:lstStyle>
          <a:p>
            <a:r>
              <a:t>优点：测温端热容量小，动态响应快；机械强度高，挠性好，可安装在结构复杂的装置上。 </a:t>
            </a:r>
          </a:p>
        </p:txBody>
      </p:sp>
      <p:sp>
        <p:nvSpPr>
          <p:cNvPr id="620" name="热电偶的结构"/>
          <p:cNvSpPr>
            <a:spLocks noGrp="1"/>
          </p:cNvSpPr>
          <p:nvPr>
            <p:ph type="title"/>
          </p:nvPr>
        </p:nvSpPr>
        <p:spPr>
          <a:prstGeom prst="rect">
            <a:avLst/>
          </a:prstGeom>
        </p:spPr>
        <p:txBody>
          <a:bodyPr/>
          <a:lstStyle/>
          <a:p>
            <a:r>
              <a:t>热电偶的结构</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31</a:t>
            </a:fld>
            <a:endParaRPr lang="zh-CN" altLang="en-US"/>
          </a:p>
        </p:txBody>
      </p:sp>
    </p:spTree>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2" name="图像" descr="图像"/>
          <p:cNvPicPr>
            <a:picLocks noChangeAspect="1"/>
          </p:cNvPicPr>
          <p:nvPr/>
        </p:nvPicPr>
        <p:blipFill>
          <a:blip r:embed="rId2">
            <a:extLst/>
          </a:blip>
          <a:stretch>
            <a:fillRect/>
          </a:stretch>
        </p:blipFill>
        <p:spPr>
          <a:xfrm>
            <a:off x="1606550" y="2444292"/>
            <a:ext cx="9439767" cy="2718258"/>
          </a:xfrm>
          <a:prstGeom prst="rect">
            <a:avLst/>
          </a:prstGeom>
          <a:ln w="12700">
            <a:miter lim="400000"/>
          </a:ln>
        </p:spPr>
      </p:pic>
      <p:sp>
        <p:nvSpPr>
          <p:cNvPr id="623" name="碰底型"/>
          <p:cNvSpPr txBox="1"/>
          <p:nvPr/>
        </p:nvSpPr>
        <p:spPr>
          <a:xfrm>
            <a:off x="1619200" y="5124450"/>
            <a:ext cx="153680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碰底型      </a:t>
            </a:r>
          </a:p>
        </p:txBody>
      </p:sp>
      <p:sp>
        <p:nvSpPr>
          <p:cNvPr id="624" name="不碰底型"/>
          <p:cNvSpPr txBox="1"/>
          <p:nvPr/>
        </p:nvSpPr>
        <p:spPr>
          <a:xfrm>
            <a:off x="4146550" y="5124450"/>
            <a:ext cx="1333500"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不碰底型</a:t>
            </a:r>
          </a:p>
        </p:txBody>
      </p:sp>
      <p:sp>
        <p:nvSpPr>
          <p:cNvPr id="625" name="露头型"/>
          <p:cNvSpPr txBox="1"/>
          <p:nvPr/>
        </p:nvSpPr>
        <p:spPr>
          <a:xfrm>
            <a:off x="6847333" y="5213350"/>
            <a:ext cx="1875534"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露头型          </a:t>
            </a:r>
          </a:p>
        </p:txBody>
      </p:sp>
      <p:sp>
        <p:nvSpPr>
          <p:cNvPr id="626" name="帽型"/>
          <p:cNvSpPr txBox="1"/>
          <p:nvPr/>
        </p:nvSpPr>
        <p:spPr>
          <a:xfrm>
            <a:off x="9857308" y="5207000"/>
            <a:ext cx="808584"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帽型</a:t>
            </a:r>
          </a:p>
        </p:txBody>
      </p:sp>
      <p:sp>
        <p:nvSpPr>
          <p:cNvPr id="627" name="测量端和套管焊在一起，动态响应比不碰底型快，比露头型慢"/>
          <p:cNvSpPr txBox="1"/>
          <p:nvPr/>
        </p:nvSpPr>
        <p:spPr>
          <a:xfrm>
            <a:off x="1386408" y="5759449"/>
            <a:ext cx="2204890" cy="2463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测量端和套管焊在一起，动态响应比不碰底型快，比露头型慢</a:t>
            </a:r>
          </a:p>
        </p:txBody>
      </p:sp>
      <p:sp>
        <p:nvSpPr>
          <p:cNvPr id="628" name="测量端封闭在套管内，热电极与套管之间相互绝缘，这是—种最常用的形式"/>
          <p:cNvSpPr txBox="1"/>
          <p:nvPr/>
        </p:nvSpPr>
        <p:spPr>
          <a:xfrm>
            <a:off x="3959460" y="5759450"/>
            <a:ext cx="2230289" cy="2857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测量端封闭在套管内，热电极与套管之间相互绝缘，这是—种最常用的形式</a:t>
            </a:r>
          </a:p>
        </p:txBody>
      </p:sp>
      <p:sp>
        <p:nvSpPr>
          <p:cNvPr id="629" name="测量端暴露在套管外，动态响应好，仅在干燥的非腐蚀性的介质中使用"/>
          <p:cNvSpPr txBox="1"/>
          <p:nvPr/>
        </p:nvSpPr>
        <p:spPr>
          <a:xfrm>
            <a:off x="6557912" y="5759449"/>
            <a:ext cx="2454376" cy="2463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测量端暴露在套管外，动态响应好，仅在干燥的非腐蚀性的介质中使用</a:t>
            </a:r>
          </a:p>
        </p:txBody>
      </p:sp>
      <p:sp>
        <p:nvSpPr>
          <p:cNvPr id="630" name="在露头型的测量端，套上一个保护帽，用银焊密封起来"/>
          <p:cNvSpPr txBox="1"/>
          <p:nvPr/>
        </p:nvSpPr>
        <p:spPr>
          <a:xfrm>
            <a:off x="9472066" y="5759450"/>
            <a:ext cx="2393108" cy="2070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在露头型的测量端，套上一个保护帽，用银焊密封起来 </a:t>
            </a:r>
          </a:p>
        </p:txBody>
      </p:sp>
      <p:sp>
        <p:nvSpPr>
          <p:cNvPr id="631" name="热电偶的结构"/>
          <p:cNvSpPr>
            <a:spLocks noGrp="1"/>
          </p:cNvSpPr>
          <p:nvPr>
            <p:ph type="title"/>
          </p:nvPr>
        </p:nvSpPr>
        <p:spPr>
          <a:prstGeom prst="rect">
            <a:avLst/>
          </a:prstGeom>
        </p:spPr>
        <p:txBody>
          <a:bodyPr/>
          <a:lstStyle/>
          <a:p>
            <a:r>
              <a:t>热电偶的结构</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32</a:t>
            </a:fld>
            <a:endParaRPr lang="zh-CN" altLang="en-US"/>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 name="热电偶的温度补偿"/>
          <p:cNvSpPr>
            <a:spLocks noGrp="1"/>
          </p:cNvSpPr>
          <p:nvPr>
            <p:ph type="title"/>
          </p:nvPr>
        </p:nvSpPr>
        <p:spPr>
          <a:xfrm>
            <a:off x="343723" y="12091"/>
            <a:ext cx="4443999" cy="1097220"/>
          </a:xfrm>
          <a:prstGeom prst="rect">
            <a:avLst/>
          </a:prstGeom>
        </p:spPr>
        <p:txBody>
          <a:bodyPr/>
          <a:lstStyle>
            <a:lvl1pPr defTabSz="549148">
              <a:defRPr sz="4230"/>
            </a:lvl1pPr>
          </a:lstStyle>
          <a:p>
            <a:r>
              <a:rPr dirty="0" err="1"/>
              <a:t>热电偶的温度补偿</a:t>
            </a:r>
            <a:endParaRPr dirty="0"/>
          </a:p>
        </p:txBody>
      </p:sp>
      <p:sp>
        <p:nvSpPr>
          <p:cNvPr id="634" name="热端温度为t 时，分度表所对应的热电势EAB(t, 0)与热电偶实际产生的热电势EAB(t, t0)之间的关系可根据中间温度定律得到下式："/>
          <p:cNvSpPr txBox="1"/>
          <p:nvPr/>
        </p:nvSpPr>
        <p:spPr>
          <a:xfrm>
            <a:off x="897549" y="5022850"/>
            <a:ext cx="11802608" cy="1435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    热端温度为</a:t>
            </a:r>
            <a:r>
              <a:rPr i="1"/>
              <a:t>t </a:t>
            </a:r>
            <a:r>
              <a:t>时，分度表所对应的热电势</a:t>
            </a:r>
            <a:r>
              <a:rPr i="1"/>
              <a:t>E</a:t>
            </a:r>
            <a:r>
              <a:rPr i="1" baseline="-5999"/>
              <a:t>AB</a:t>
            </a:r>
            <a:r>
              <a:t>(</a:t>
            </a:r>
            <a:r>
              <a:rPr i="1"/>
              <a:t>t</a:t>
            </a:r>
            <a:r>
              <a:t>, 0)与热电偶实际产生的热电势</a:t>
            </a:r>
            <a:r>
              <a:rPr i="1"/>
              <a:t>E</a:t>
            </a:r>
            <a:r>
              <a:rPr i="1" baseline="-5999"/>
              <a:t>AB</a:t>
            </a:r>
            <a:r>
              <a:t>(</a:t>
            </a:r>
            <a:r>
              <a:rPr i="1"/>
              <a:t>t, t</a:t>
            </a:r>
            <a:r>
              <a:rPr baseline="-5999"/>
              <a:t>0</a:t>
            </a:r>
            <a:r>
              <a:t>)之间的关系可根据中间温度定律得到下式： </a:t>
            </a:r>
          </a:p>
        </p:txBody>
      </p:sp>
      <p:pic>
        <p:nvPicPr>
          <p:cNvPr id="635" name="图像" descr="图像"/>
          <p:cNvPicPr>
            <a:picLocks noChangeAspect="1"/>
          </p:cNvPicPr>
          <p:nvPr/>
        </p:nvPicPr>
        <p:blipFill>
          <a:blip r:embed="rId2">
            <a:extLst/>
          </a:blip>
          <a:stretch>
            <a:fillRect/>
          </a:stretch>
        </p:blipFill>
        <p:spPr>
          <a:xfrm>
            <a:off x="3389103" y="5951839"/>
            <a:ext cx="5461001" cy="787401"/>
          </a:xfrm>
          <a:prstGeom prst="rect">
            <a:avLst/>
          </a:prstGeom>
          <a:ln w="12700">
            <a:miter lim="400000"/>
          </a:ln>
        </p:spPr>
      </p:pic>
      <p:sp>
        <p:nvSpPr>
          <p:cNvPr id="636" name="由此可见，EAB(t0，0)是冷端温度t0的函数，因此需要对热电偶冷端温度进行处理。"/>
          <p:cNvSpPr txBox="1"/>
          <p:nvPr/>
        </p:nvSpPr>
        <p:spPr>
          <a:xfrm>
            <a:off x="1010405" y="6924285"/>
            <a:ext cx="12031705"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600" b="0">
                <a:latin typeface="Helvetica"/>
                <a:ea typeface="Helvetica"/>
                <a:cs typeface="Helvetica"/>
                <a:sym typeface="Helvetica"/>
              </a:defRPr>
            </a:pPr>
            <a:r>
              <a:t>由此可见，</a:t>
            </a:r>
            <a:r>
              <a:rPr i="1">
                <a:solidFill>
                  <a:srgbClr val="D82DA9"/>
                </a:solidFill>
                <a:latin typeface="Times New Roman"/>
                <a:ea typeface="Times New Roman"/>
                <a:cs typeface="Times New Roman"/>
                <a:sym typeface="Times New Roman"/>
              </a:rPr>
              <a:t>E</a:t>
            </a:r>
            <a:r>
              <a:rPr i="1" baseline="-5999">
                <a:solidFill>
                  <a:srgbClr val="D82DA9"/>
                </a:solidFill>
                <a:latin typeface="Times New Roman"/>
                <a:ea typeface="Times New Roman"/>
                <a:cs typeface="Times New Roman"/>
                <a:sym typeface="Times New Roman"/>
              </a:rPr>
              <a:t>AB</a:t>
            </a:r>
            <a:r>
              <a:rPr>
                <a:solidFill>
                  <a:srgbClr val="D82DA9"/>
                </a:solidFill>
                <a:latin typeface="Times New Roman"/>
                <a:ea typeface="Times New Roman"/>
                <a:cs typeface="Times New Roman"/>
                <a:sym typeface="Times New Roman"/>
              </a:rPr>
              <a:t>(</a:t>
            </a:r>
            <a:r>
              <a:rPr i="1">
                <a:solidFill>
                  <a:srgbClr val="D82DA9"/>
                </a:solidFill>
                <a:latin typeface="Times New Roman"/>
                <a:ea typeface="Times New Roman"/>
                <a:cs typeface="Times New Roman"/>
                <a:sym typeface="Times New Roman"/>
              </a:rPr>
              <a:t>t</a:t>
            </a:r>
            <a:r>
              <a:rPr baseline="-5999">
                <a:solidFill>
                  <a:srgbClr val="D82DA9"/>
                </a:solidFill>
                <a:latin typeface="Times New Roman"/>
                <a:ea typeface="Times New Roman"/>
                <a:cs typeface="Times New Roman"/>
                <a:sym typeface="Times New Roman"/>
              </a:rPr>
              <a:t>0</a:t>
            </a:r>
            <a:r>
              <a:rPr>
                <a:solidFill>
                  <a:srgbClr val="D82DA9"/>
                </a:solidFill>
              </a:rPr>
              <a:t>，</a:t>
            </a:r>
            <a:r>
              <a:rPr>
                <a:solidFill>
                  <a:srgbClr val="D82DA9"/>
                </a:solidFill>
                <a:latin typeface="Times New Roman"/>
                <a:ea typeface="Times New Roman"/>
                <a:cs typeface="Times New Roman"/>
                <a:sym typeface="Times New Roman"/>
              </a:rPr>
              <a:t>0)</a:t>
            </a:r>
            <a:r>
              <a:rPr>
                <a:solidFill>
                  <a:srgbClr val="D82DA9"/>
                </a:solidFill>
              </a:rPr>
              <a:t>是冷端温度</a:t>
            </a:r>
            <a:r>
              <a:rPr i="1">
                <a:solidFill>
                  <a:srgbClr val="D82DA9"/>
                </a:solidFill>
                <a:latin typeface="Times New Roman"/>
                <a:ea typeface="Times New Roman"/>
                <a:cs typeface="Times New Roman"/>
                <a:sym typeface="Times New Roman"/>
              </a:rPr>
              <a:t>t</a:t>
            </a:r>
            <a:r>
              <a:rPr baseline="-5999">
                <a:solidFill>
                  <a:srgbClr val="D82DA9"/>
                </a:solidFill>
                <a:latin typeface="Times New Roman"/>
                <a:ea typeface="Times New Roman"/>
                <a:cs typeface="Times New Roman"/>
                <a:sym typeface="Times New Roman"/>
              </a:rPr>
              <a:t>0</a:t>
            </a:r>
            <a:r>
              <a:rPr>
                <a:solidFill>
                  <a:srgbClr val="D82DA9"/>
                </a:solidFill>
              </a:rPr>
              <a:t>的函数</a:t>
            </a:r>
            <a:r>
              <a:t>，因此需要对热电偶冷端温度进行处理。 </a:t>
            </a:r>
          </a:p>
        </p:txBody>
      </p:sp>
      <p:sp>
        <p:nvSpPr>
          <p:cNvPr id="637" name="当热电偶材料选定以后，热电动势只与热端和冷端温度有关。因此只有当冷端温度恒定时，热电偶的热电势和热端温度才有单值的函数关系。此外热电偶的分度表是以冷端温度0℃作为基准进行分度的，而在实际使用过程中，冷端因靠近被测对象，受到周围环境温度的影响，其温度不是恒定的，冷端温度往往也不为0℃，所以必须对冷端温度进行处理，消除冷端温度的影响。"/>
          <p:cNvSpPr txBox="1"/>
          <p:nvPr/>
        </p:nvSpPr>
        <p:spPr>
          <a:xfrm>
            <a:off x="692684" y="2122415"/>
            <a:ext cx="11619432" cy="269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solidFill>
                  <a:srgbClr val="D84800"/>
                </a:solidFill>
                <a:latin typeface="华文楷体"/>
                <a:ea typeface="华文楷体"/>
                <a:cs typeface="华文楷体"/>
                <a:sym typeface="华文楷体"/>
              </a:defRPr>
            </a:pPr>
            <a:r>
              <a:rPr>
                <a:solidFill>
                  <a:srgbClr val="000000"/>
                </a:solidFill>
              </a:rPr>
              <a:t>    当热电偶材料选定以后，热电动势只与热端和冷端温度有关。因此</a:t>
            </a:r>
            <a:r>
              <a:rPr>
                <a:solidFill>
                  <a:srgbClr val="AB30D6"/>
                </a:solidFill>
              </a:rPr>
              <a:t>只有当冷端温度恒定时，热电偶的热电势和热端温度才有单值的函数关系</a:t>
            </a:r>
            <a:r>
              <a:rPr>
                <a:solidFill>
                  <a:srgbClr val="000000"/>
                </a:solidFill>
              </a:rPr>
              <a:t>。此外热电偶的分度表是以冷端温度0℃作为基准进行分度的，而在实际使用过程中，冷端因靠近被测对象，受到周围环境温度的影响，其温度不是恒定的，冷端温度往往也不为0℃，所以必须对冷端温度进行处理，消除冷端温度的影响。</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33</a:t>
            </a:fld>
            <a:endParaRPr lang="zh-CN" altLang="en-US"/>
          </a:p>
        </p:txBody>
      </p:sp>
    </p:spTree>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在实验室及精密测量中, 通常把参考端放入装满冰水混合物的容器中, 以便参考端温度保持0℃, 这种方法又称冰浴法。…"/>
          <p:cNvSpPr txBox="1"/>
          <p:nvPr/>
        </p:nvSpPr>
        <p:spPr>
          <a:xfrm>
            <a:off x="976982" y="2530397"/>
            <a:ext cx="11050836" cy="2149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iti SC Medium"/>
                <a:ea typeface="Heiti SC Medium"/>
                <a:cs typeface="Heiti SC Medium"/>
                <a:sym typeface="Heiti SC Medium"/>
              </a:defRPr>
            </a:pPr>
            <a:r>
              <a:t>在实验室及精密测量中, 通常把参考端放入装满冰水混合物的容器中, 以便参考端温度保持0℃, 这种方法又称</a:t>
            </a:r>
            <a:r>
              <a:rPr>
                <a:solidFill>
                  <a:srgbClr val="FFA900"/>
                </a:solidFill>
              </a:rPr>
              <a:t>冰浴法</a:t>
            </a:r>
            <a:r>
              <a:t>。</a:t>
            </a:r>
          </a:p>
          <a:p>
            <a:pPr algn="l" defTabSz="457200">
              <a:defRPr sz="2600" b="0">
                <a:latin typeface="Heiti SC Medium"/>
                <a:ea typeface="Heiti SC Medium"/>
                <a:cs typeface="Heiti SC Medium"/>
                <a:sym typeface="Heiti SC Medium"/>
              </a:defRPr>
            </a:pPr>
            <a:endParaRPr/>
          </a:p>
          <a:p>
            <a:pPr algn="l" defTabSz="457200">
              <a:defRPr sz="2600" b="0">
                <a:latin typeface="Heiti SC Medium"/>
                <a:ea typeface="Heiti SC Medium"/>
                <a:cs typeface="Heiti SC Medium"/>
                <a:sym typeface="Heiti SC Medium"/>
              </a:defRPr>
            </a:pPr>
            <a:r>
              <a:t>为了避免冰水导电引起两个连接点短路，必须把连接点分别置于两个玻璃试管里，浸入同一冰点槽，使相互绝缘。</a:t>
            </a:r>
            <a:r>
              <a:rPr>
                <a:latin typeface="Heiti SC Light"/>
                <a:ea typeface="Heiti SC Light"/>
                <a:cs typeface="Heiti SC Light"/>
                <a:sym typeface="Heiti SC Light"/>
              </a:rPr>
              <a:t> </a:t>
            </a:r>
          </a:p>
        </p:txBody>
      </p:sp>
      <p:pic>
        <p:nvPicPr>
          <p:cNvPr id="640" name="图像" descr="图像"/>
          <p:cNvPicPr>
            <a:picLocks noChangeAspect="1"/>
          </p:cNvPicPr>
          <p:nvPr/>
        </p:nvPicPr>
        <p:blipFill>
          <a:blip r:embed="rId2">
            <a:extLst/>
          </a:blip>
          <a:srcRect b="28184"/>
          <a:stretch>
            <a:fillRect/>
          </a:stretch>
        </p:blipFill>
        <p:spPr>
          <a:xfrm>
            <a:off x="1293138" y="4758203"/>
            <a:ext cx="8925618" cy="4089384"/>
          </a:xfrm>
          <a:prstGeom prst="rect">
            <a:avLst/>
          </a:prstGeom>
          <a:ln w="12700">
            <a:miter lim="400000"/>
          </a:ln>
        </p:spPr>
      </p:pic>
      <p:sp>
        <p:nvSpPr>
          <p:cNvPr id="641" name="参考端0℃恒温法"/>
          <p:cNvSpPr txBox="1"/>
          <p:nvPr/>
        </p:nvSpPr>
        <p:spPr>
          <a:xfrm>
            <a:off x="920232" y="1778586"/>
            <a:ext cx="327681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3000">
                <a:solidFill>
                  <a:schemeClr val="accent5">
                    <a:lumOff val="-29866"/>
                  </a:schemeClr>
                </a:solidFill>
                <a:latin typeface="Helvetica"/>
                <a:ea typeface="Helvetica"/>
                <a:cs typeface="Helvetica"/>
                <a:sym typeface="Helvetica"/>
              </a:defRPr>
            </a:pPr>
            <a:r>
              <a:t>参考端0℃恒温法</a:t>
            </a:r>
            <a:r>
              <a:rPr b="0"/>
              <a:t>  </a:t>
            </a:r>
          </a:p>
        </p:txBody>
      </p:sp>
      <p:sp>
        <p:nvSpPr>
          <p:cNvPr id="642" name="热电偶的温度补偿"/>
          <p:cNvSpPr>
            <a:spLocks noGrp="1"/>
          </p:cNvSpPr>
          <p:nvPr>
            <p:ph type="title"/>
          </p:nvPr>
        </p:nvSpPr>
        <p:spPr>
          <a:xfrm>
            <a:off x="336637" y="93401"/>
            <a:ext cx="4443999" cy="1097220"/>
          </a:xfrm>
          <a:prstGeom prst="rect">
            <a:avLst/>
          </a:prstGeom>
        </p:spPr>
        <p:txBody>
          <a:bodyPr/>
          <a:lstStyle>
            <a:lvl1pPr defTabSz="549148">
              <a:defRPr sz="4230"/>
            </a:lvl1pPr>
          </a:lstStyle>
          <a:p>
            <a:r>
              <a:rPr dirty="0" err="1"/>
              <a:t>热电偶的温度补偿</a:t>
            </a:r>
            <a:endParaRPr dirty="0"/>
          </a:p>
        </p:txBody>
      </p:sp>
      <p:sp>
        <p:nvSpPr>
          <p:cNvPr id="2" name="灯片编号占位符 1"/>
          <p:cNvSpPr>
            <a:spLocks noGrp="1"/>
          </p:cNvSpPr>
          <p:nvPr>
            <p:ph type="sldNum" sz="quarter" idx="2"/>
          </p:nvPr>
        </p:nvSpPr>
        <p:spPr/>
        <p:txBody>
          <a:bodyPr/>
          <a:lstStyle/>
          <a:p>
            <a:fld id="{86CB4B4D-7CA3-9044-876B-883B54F8677D}" type="slidenum">
              <a:rPr lang="en-US" altLang="zh-CN" smtClean="0"/>
              <a:t>34</a:t>
            </a:fld>
            <a:endParaRPr lang="zh-CN" altLang="en-US"/>
          </a:p>
        </p:txBody>
      </p:sp>
    </p:spTree>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参考端温度计算法"/>
          <p:cNvSpPr txBox="1"/>
          <p:nvPr/>
        </p:nvSpPr>
        <p:spPr>
          <a:xfrm>
            <a:off x="458266" y="2059689"/>
            <a:ext cx="3187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参考端温度计算法</a:t>
            </a:r>
          </a:p>
        </p:txBody>
      </p:sp>
      <p:pic>
        <p:nvPicPr>
          <p:cNvPr id="645" name="图像" descr="图像"/>
          <p:cNvPicPr>
            <a:picLocks noChangeAspect="1"/>
          </p:cNvPicPr>
          <p:nvPr/>
        </p:nvPicPr>
        <p:blipFill>
          <a:blip r:embed="rId2">
            <a:extLst/>
          </a:blip>
          <a:stretch>
            <a:fillRect/>
          </a:stretch>
        </p:blipFill>
        <p:spPr>
          <a:xfrm>
            <a:off x="430901" y="2997447"/>
            <a:ext cx="7810501" cy="4876801"/>
          </a:xfrm>
          <a:prstGeom prst="rect">
            <a:avLst/>
          </a:prstGeom>
          <a:ln w="12700">
            <a:miter lim="400000"/>
          </a:ln>
        </p:spPr>
      </p:pic>
      <p:sp>
        <p:nvSpPr>
          <p:cNvPr id="646" name="热电偶的温度补偿"/>
          <p:cNvSpPr>
            <a:spLocks noGrp="1"/>
          </p:cNvSpPr>
          <p:nvPr>
            <p:ph type="title"/>
          </p:nvPr>
        </p:nvSpPr>
        <p:spPr>
          <a:xfrm>
            <a:off x="430901" y="0"/>
            <a:ext cx="4443999" cy="1097220"/>
          </a:xfrm>
          <a:prstGeom prst="rect">
            <a:avLst/>
          </a:prstGeom>
        </p:spPr>
        <p:txBody>
          <a:bodyPr/>
          <a:lstStyle>
            <a:lvl1pPr defTabSz="549148">
              <a:defRPr sz="4230"/>
            </a:lvl1pPr>
          </a:lstStyle>
          <a:p>
            <a:r>
              <a:rPr dirty="0" err="1"/>
              <a:t>热电偶的温度补偿</a:t>
            </a:r>
            <a:endParaRPr dirty="0"/>
          </a:p>
        </p:txBody>
      </p:sp>
      <p:pic>
        <p:nvPicPr>
          <p:cNvPr id="647" name="图像" descr="图像"/>
          <p:cNvPicPr>
            <a:picLocks noChangeAspect="1"/>
          </p:cNvPicPr>
          <p:nvPr/>
        </p:nvPicPr>
        <p:blipFill>
          <a:blip r:embed="rId3">
            <a:extLst/>
          </a:blip>
          <a:srcRect b="10446"/>
          <a:stretch>
            <a:fillRect/>
          </a:stretch>
        </p:blipFill>
        <p:spPr>
          <a:xfrm>
            <a:off x="7805259" y="4645876"/>
            <a:ext cx="5053491" cy="3414020"/>
          </a:xfrm>
          <a:prstGeom prst="rect">
            <a:avLst/>
          </a:pr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35</a:t>
            </a:fld>
            <a:endParaRPr lang="zh-CN" altLang="en-US"/>
          </a:p>
        </p:txBody>
      </p:sp>
    </p:spTree>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 name="延伸热电极法（补偿导线）："/>
          <p:cNvSpPr txBox="1"/>
          <p:nvPr/>
        </p:nvSpPr>
        <p:spPr>
          <a:xfrm>
            <a:off x="794278" y="2032487"/>
            <a:ext cx="5092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延伸热电极法（补偿导线）：</a:t>
            </a:r>
          </a:p>
        </p:txBody>
      </p:sp>
      <p:sp>
        <p:nvSpPr>
          <p:cNvPr id="650" name="合理选择导线A’和B’ 与热电偶A和B相似，将参考端从Tn延伸到T0处 ，有："/>
          <p:cNvSpPr txBox="1"/>
          <p:nvPr/>
        </p:nvSpPr>
        <p:spPr>
          <a:xfrm>
            <a:off x="774849" y="2735739"/>
            <a:ext cx="10903736" cy="5715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600" b="0">
                <a:latin typeface="Times New Roman"/>
                <a:ea typeface="Times New Roman"/>
                <a:cs typeface="Times New Roman"/>
                <a:sym typeface="Times New Roman"/>
              </a:defRPr>
            </a:pPr>
            <a:r>
              <a:rPr>
                <a:latin typeface="Helvetica"/>
                <a:ea typeface="Helvetica"/>
                <a:cs typeface="Helvetica"/>
                <a:sym typeface="Helvetica"/>
              </a:rPr>
              <a:t>合理选择导线</a:t>
            </a:r>
            <a:r>
              <a:t>A’</a:t>
            </a:r>
            <a:r>
              <a:rPr>
                <a:latin typeface="Helvetica"/>
                <a:ea typeface="Helvetica"/>
                <a:cs typeface="Helvetica"/>
                <a:sym typeface="Helvetica"/>
              </a:rPr>
              <a:t>和</a:t>
            </a:r>
            <a:r>
              <a:t>B’ 与热电偶A</a:t>
            </a:r>
            <a:r>
              <a:rPr>
                <a:latin typeface="Helvetica"/>
                <a:ea typeface="Helvetica"/>
                <a:cs typeface="Helvetica"/>
                <a:sym typeface="Helvetica"/>
              </a:rPr>
              <a:t>和</a:t>
            </a:r>
            <a:r>
              <a:t>B</a:t>
            </a:r>
            <a:r>
              <a:rPr>
                <a:latin typeface="Helvetica"/>
                <a:ea typeface="Helvetica"/>
                <a:cs typeface="Helvetica"/>
                <a:sym typeface="Helvetica"/>
              </a:rPr>
              <a:t>相似，将参考端从</a:t>
            </a:r>
            <a:r>
              <a:t>T</a:t>
            </a:r>
            <a:r>
              <a:rPr baseline="-5999"/>
              <a:t>n</a:t>
            </a:r>
            <a:r>
              <a:rPr>
                <a:latin typeface="Helvetica"/>
                <a:ea typeface="Helvetica"/>
                <a:cs typeface="Helvetica"/>
                <a:sym typeface="Helvetica"/>
              </a:rPr>
              <a:t>延伸到</a:t>
            </a:r>
            <a:r>
              <a:t>T</a:t>
            </a:r>
            <a:r>
              <a:rPr baseline="-5999"/>
              <a:t>0</a:t>
            </a:r>
            <a:r>
              <a:rPr>
                <a:latin typeface="Helvetica"/>
                <a:ea typeface="Helvetica"/>
                <a:cs typeface="Helvetica"/>
                <a:sym typeface="Helvetica"/>
              </a:rPr>
              <a:t>处 ，有：</a:t>
            </a:r>
          </a:p>
        </p:txBody>
      </p:sp>
      <p:pic>
        <p:nvPicPr>
          <p:cNvPr id="651" name="图像" descr="图像"/>
          <p:cNvPicPr>
            <a:picLocks noChangeAspect="1"/>
          </p:cNvPicPr>
          <p:nvPr/>
        </p:nvPicPr>
        <p:blipFill>
          <a:blip r:embed="rId2">
            <a:extLst/>
          </a:blip>
          <a:stretch>
            <a:fillRect/>
          </a:stretch>
        </p:blipFill>
        <p:spPr>
          <a:xfrm>
            <a:off x="811994" y="3563390"/>
            <a:ext cx="6985001" cy="622301"/>
          </a:xfrm>
          <a:prstGeom prst="rect">
            <a:avLst/>
          </a:prstGeom>
          <a:ln w="12700">
            <a:miter lim="400000"/>
          </a:ln>
        </p:spPr>
      </p:pic>
      <p:pic>
        <p:nvPicPr>
          <p:cNvPr id="652" name="图像" descr="图像"/>
          <p:cNvPicPr>
            <a:picLocks noChangeAspect="1"/>
          </p:cNvPicPr>
          <p:nvPr/>
        </p:nvPicPr>
        <p:blipFill>
          <a:blip r:embed="rId3">
            <a:extLst/>
          </a:blip>
          <a:stretch>
            <a:fillRect/>
          </a:stretch>
        </p:blipFill>
        <p:spPr>
          <a:xfrm>
            <a:off x="6940550" y="4114800"/>
            <a:ext cx="4508500" cy="3251200"/>
          </a:xfrm>
          <a:prstGeom prst="rect">
            <a:avLst/>
          </a:prstGeom>
          <a:ln w="12700">
            <a:miter lim="400000"/>
          </a:ln>
        </p:spPr>
      </p:pic>
      <p:sp>
        <p:nvSpPr>
          <p:cNvPr id="653" name="注意极性"/>
          <p:cNvSpPr txBox="1"/>
          <p:nvPr/>
        </p:nvSpPr>
        <p:spPr>
          <a:xfrm>
            <a:off x="9074831" y="6879695"/>
            <a:ext cx="1485901"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700" b="0">
                <a:solidFill>
                  <a:schemeClr val="accent5">
                    <a:hueOff val="-82419"/>
                    <a:satOff val="-9513"/>
                    <a:lumOff val="-16343"/>
                  </a:schemeClr>
                </a:solidFill>
                <a:latin typeface="华文楷体"/>
                <a:ea typeface="华文楷体"/>
                <a:cs typeface="华文楷体"/>
                <a:sym typeface="华文楷体"/>
              </a:defRPr>
            </a:lvl1pPr>
          </a:lstStyle>
          <a:p>
            <a:r>
              <a:t>注意极性</a:t>
            </a:r>
          </a:p>
        </p:txBody>
      </p:sp>
      <p:sp>
        <p:nvSpPr>
          <p:cNvPr id="654" name="热电偶的温度补偿"/>
          <p:cNvSpPr>
            <a:spLocks noGrp="1"/>
          </p:cNvSpPr>
          <p:nvPr>
            <p:ph type="title"/>
          </p:nvPr>
        </p:nvSpPr>
        <p:spPr>
          <a:xfrm>
            <a:off x="299273" y="127708"/>
            <a:ext cx="4443999" cy="1097220"/>
          </a:xfrm>
          <a:prstGeom prst="rect">
            <a:avLst/>
          </a:prstGeom>
        </p:spPr>
        <p:txBody>
          <a:bodyPr/>
          <a:lstStyle>
            <a:lvl1pPr defTabSz="549148">
              <a:defRPr sz="4230"/>
            </a:lvl1pPr>
          </a:lstStyle>
          <a:p>
            <a:r>
              <a:t>热电偶的温度补偿</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36</a:t>
            </a:fld>
            <a:endParaRPr lang="zh-CN" altLang="en-US"/>
          </a:p>
        </p:txBody>
      </p:sp>
    </p:spTree>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 name="补偿电桥法"/>
          <p:cNvSpPr txBox="1"/>
          <p:nvPr/>
        </p:nvSpPr>
        <p:spPr>
          <a:xfrm>
            <a:off x="632312" y="2047818"/>
            <a:ext cx="2044701" cy="660401"/>
          </a:xfrm>
          <a:prstGeom prst="rect">
            <a:avLst/>
          </a:prstGeom>
          <a:ln w="25400">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补偿电桥法</a:t>
            </a:r>
          </a:p>
        </p:txBody>
      </p:sp>
      <p:pic>
        <p:nvPicPr>
          <p:cNvPr id="657" name="图像" descr="图像"/>
          <p:cNvPicPr>
            <a:picLocks noChangeAspect="1"/>
          </p:cNvPicPr>
          <p:nvPr/>
        </p:nvPicPr>
        <p:blipFill>
          <a:blip r:embed="rId2">
            <a:extLst/>
          </a:blip>
          <a:stretch>
            <a:fillRect/>
          </a:stretch>
        </p:blipFill>
        <p:spPr>
          <a:xfrm>
            <a:off x="6431403" y="4379610"/>
            <a:ext cx="4114801" cy="3340101"/>
          </a:xfrm>
          <a:prstGeom prst="rect">
            <a:avLst/>
          </a:prstGeom>
          <a:ln w="12700">
            <a:miter lim="400000"/>
          </a:ln>
        </p:spPr>
      </p:pic>
      <p:sp>
        <p:nvSpPr>
          <p:cNvPr id="658" name="补偿电桥的4个桥臂中有一个臂是铜电阻作为感温元件，其余3臂由阻值恒定的锰铜制成，串接在热电偶回路中。"/>
          <p:cNvSpPr txBox="1"/>
          <p:nvPr/>
        </p:nvSpPr>
        <p:spPr>
          <a:xfrm>
            <a:off x="647699" y="2861036"/>
            <a:ext cx="11709401" cy="11327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dirty="0" err="1"/>
              <a:t>补偿电桥的</a:t>
            </a:r>
            <a:r>
              <a:rPr dirty="0" err="1">
                <a:latin typeface="Times New Roman"/>
                <a:ea typeface="Times New Roman"/>
                <a:cs typeface="Times New Roman"/>
                <a:sym typeface="Times New Roman"/>
              </a:rPr>
              <a:t>4</a:t>
            </a:r>
            <a:r>
              <a:rPr dirty="0" err="1"/>
              <a:t>个桥臂中有一个臂是铜电阻作为感温元件，其余</a:t>
            </a:r>
            <a:r>
              <a:rPr dirty="0" err="1">
                <a:latin typeface="Times New Roman"/>
                <a:ea typeface="Times New Roman"/>
                <a:cs typeface="Times New Roman"/>
                <a:sym typeface="Times New Roman"/>
              </a:rPr>
              <a:t>3</a:t>
            </a:r>
            <a:r>
              <a:rPr dirty="0" err="1"/>
              <a:t>臂由阻值恒定的锰铜制成，串接在热电偶回路中</a:t>
            </a:r>
            <a:r>
              <a:rPr dirty="0"/>
              <a:t>。</a:t>
            </a:r>
          </a:p>
        </p:txBody>
      </p:sp>
      <p:sp>
        <p:nvSpPr>
          <p:cNvPr id="659" name="热电偶的温度补偿"/>
          <p:cNvSpPr>
            <a:spLocks noGrp="1"/>
          </p:cNvSpPr>
          <p:nvPr>
            <p:ph type="title"/>
          </p:nvPr>
        </p:nvSpPr>
        <p:spPr>
          <a:xfrm>
            <a:off x="455013" y="51504"/>
            <a:ext cx="4443999" cy="1097220"/>
          </a:xfrm>
          <a:prstGeom prst="rect">
            <a:avLst/>
          </a:prstGeom>
        </p:spPr>
        <p:txBody>
          <a:bodyPr/>
          <a:lstStyle>
            <a:lvl1pPr defTabSz="549148">
              <a:defRPr sz="4230"/>
            </a:lvl1pPr>
          </a:lstStyle>
          <a:p>
            <a:r>
              <a:t>热电偶的温度补偿</a:t>
            </a:r>
          </a:p>
        </p:txBody>
      </p:sp>
      <p:sp>
        <p:nvSpPr>
          <p:cNvPr id="660" name="图中，R1,R2,R3为锰铜电阻，R4为铜电阻"/>
          <p:cNvSpPr txBox="1"/>
          <p:nvPr/>
        </p:nvSpPr>
        <p:spPr>
          <a:xfrm>
            <a:off x="6324378" y="7907701"/>
            <a:ext cx="5661051" cy="4099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5E5E5E"/>
                </a:solidFill>
                <a:latin typeface="Heiti SC Medium"/>
                <a:ea typeface="Heiti SC Medium"/>
                <a:cs typeface="Heiti SC Medium"/>
                <a:sym typeface="Heiti SC Medium"/>
              </a:defRPr>
            </a:lvl1pPr>
          </a:lstStyle>
          <a:p>
            <a:r>
              <a:t>图中，R1,R2,R3为锰铜电阻，R4为铜电阻</a:t>
            </a:r>
          </a:p>
        </p:txBody>
      </p:sp>
      <p:sp>
        <p:nvSpPr>
          <p:cNvPr id="661" name="使用时选择R4的阻值使电桥保持平衡，电桥输出Uab=0。当冷端温度升高时，R4阻值随之增大，电桥失去平衡，Uab相应增大，此时热电偶电势ex由于冷端温度升高而减小，若Uab的增量等于热电偶电势ex的减小量，回路总的电势Uab的值就不会随热电偶冷端温度变化而变化。"/>
          <p:cNvSpPr txBox="1"/>
          <p:nvPr/>
        </p:nvSpPr>
        <p:spPr>
          <a:xfrm>
            <a:off x="531127" y="4506407"/>
            <a:ext cx="5661051" cy="30865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just">
              <a:defRPr b="0"/>
            </a:pPr>
            <a:r>
              <a:rPr dirty="0" err="1"/>
              <a:t>使用时选择R4的阻值使电桥保持平衡，电桥输出U</a:t>
            </a:r>
            <a:r>
              <a:rPr baseline="-5999" dirty="0" err="1"/>
              <a:t>ab</a:t>
            </a:r>
            <a:r>
              <a:rPr dirty="0"/>
              <a:t>=0。当冷端温度升高时，R</a:t>
            </a:r>
            <a:r>
              <a:rPr baseline="-5999" dirty="0"/>
              <a:t>4</a:t>
            </a:r>
            <a:r>
              <a:rPr dirty="0"/>
              <a:t>阻值随之增大，电桥失去平衡，U</a:t>
            </a:r>
            <a:r>
              <a:rPr baseline="-5999" dirty="0"/>
              <a:t>ab</a:t>
            </a:r>
            <a:r>
              <a:rPr dirty="0"/>
              <a:t>相应增大，此时热电偶电势e</a:t>
            </a:r>
            <a:r>
              <a:rPr baseline="-5999" dirty="0"/>
              <a:t>x</a:t>
            </a:r>
            <a:r>
              <a:rPr dirty="0"/>
              <a:t>由于冷端温度升高而减小，若U</a:t>
            </a:r>
            <a:r>
              <a:rPr baseline="-5999" dirty="0"/>
              <a:t>ab</a:t>
            </a:r>
            <a:r>
              <a:rPr dirty="0"/>
              <a:t>的增量等于热电偶电势e</a:t>
            </a:r>
            <a:r>
              <a:rPr baseline="-5999" dirty="0"/>
              <a:t>x</a:t>
            </a:r>
            <a:r>
              <a:rPr dirty="0"/>
              <a:t>的减小量，回路总的电势U</a:t>
            </a:r>
            <a:r>
              <a:rPr baseline="-5999" dirty="0"/>
              <a:t>ab</a:t>
            </a:r>
            <a:r>
              <a:rPr dirty="0"/>
              <a:t>的值就不会随热电偶冷端温度变化而变化。</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37</a:t>
            </a:fld>
            <a:endParaRPr lang="zh-CN" altLang="en-US"/>
          </a:p>
        </p:txBody>
      </p:sp>
    </p:spTree>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 name="应用"/>
          <p:cNvSpPr>
            <a:spLocks noGrp="1"/>
          </p:cNvSpPr>
          <p:nvPr>
            <p:ph type="title"/>
          </p:nvPr>
        </p:nvSpPr>
        <p:spPr>
          <a:prstGeom prst="rect">
            <a:avLst/>
          </a:prstGeom>
        </p:spPr>
        <p:txBody>
          <a:bodyPr/>
          <a:lstStyle/>
          <a:p>
            <a:r>
              <a:t>应用</a:t>
            </a:r>
          </a:p>
        </p:txBody>
      </p:sp>
      <p:pic>
        <p:nvPicPr>
          <p:cNvPr id="664" name="图像" descr="图像"/>
          <p:cNvPicPr>
            <a:picLocks noChangeAspect="1"/>
          </p:cNvPicPr>
          <p:nvPr/>
        </p:nvPicPr>
        <p:blipFill>
          <a:blip r:embed="rId2">
            <a:extLst/>
          </a:blip>
          <a:stretch>
            <a:fillRect/>
          </a:stretch>
        </p:blipFill>
        <p:spPr>
          <a:xfrm>
            <a:off x="967151" y="2344271"/>
            <a:ext cx="9969037" cy="5065058"/>
          </a:xfrm>
          <a:prstGeom prst="rect">
            <a:avLst/>
          </a:prstGeom>
          <a:ln w="12700">
            <a:miter lim="400000"/>
          </a:ln>
        </p:spPr>
      </p:pic>
      <p:sp>
        <p:nvSpPr>
          <p:cNvPr id="665" name="炉温测量控制系统"/>
          <p:cNvSpPr txBox="1"/>
          <p:nvPr/>
        </p:nvSpPr>
        <p:spPr>
          <a:xfrm>
            <a:off x="5680990" y="1363391"/>
            <a:ext cx="2552701"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a:latin typeface="Helvetica"/>
                <a:ea typeface="Helvetica"/>
                <a:cs typeface="Helvetica"/>
                <a:sym typeface="Helvetica"/>
              </a:defRPr>
            </a:lvl1pPr>
          </a:lstStyle>
          <a:p>
            <a:r>
              <a:t>炉温测量控制系统</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38</a:t>
            </a:fld>
            <a:endParaRPr lang="zh-CN" altLang="en-US"/>
          </a:p>
        </p:txBody>
      </p:sp>
    </p:spTree>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6D5D5"/>
        </a:solidFill>
        <a:effectLst/>
      </p:bgPr>
    </p:bg>
    <p:spTree>
      <p:nvGrpSpPr>
        <p:cNvPr id="1" name=""/>
        <p:cNvGrpSpPr/>
        <p:nvPr/>
      </p:nvGrpSpPr>
      <p:grpSpPr>
        <a:xfrm>
          <a:off x="0" y="0"/>
          <a:ext cx="0" cy="0"/>
          <a:chOff x="0" y="0"/>
          <a:chExt cx="0" cy="0"/>
        </a:xfrm>
      </p:grpSpPr>
      <p:sp>
        <p:nvSpPr>
          <p:cNvPr id="667" name="马厩"/>
          <p:cNvSpPr/>
          <p:nvPr/>
        </p:nvSpPr>
        <p:spPr>
          <a:xfrm>
            <a:off x="2985431" y="3527376"/>
            <a:ext cx="1221581" cy="1314982"/>
          </a:xfrm>
          <a:custGeom>
            <a:avLst/>
            <a:gdLst/>
            <a:ahLst/>
            <a:cxnLst>
              <a:cxn ang="0">
                <a:pos x="wd2" y="hd2"/>
              </a:cxn>
              <a:cxn ang="5400000">
                <a:pos x="wd2" y="hd2"/>
              </a:cxn>
              <a:cxn ang="10800000">
                <a:pos x="wd2" y="hd2"/>
              </a:cxn>
              <a:cxn ang="16200000">
                <a:pos x="wd2" y="hd2"/>
              </a:cxn>
            </a:cxnLst>
            <a:rect l="0" t="0" r="r" b="b"/>
            <a:pathLst>
              <a:path w="21600" h="21600" extrusionOk="0">
                <a:moveTo>
                  <a:pt x="21598" y="0"/>
                </a:moveTo>
                <a:lnTo>
                  <a:pt x="18" y="8046"/>
                </a:lnTo>
                <a:lnTo>
                  <a:pt x="0" y="8053"/>
                </a:lnTo>
                <a:lnTo>
                  <a:pt x="13" y="9227"/>
                </a:lnTo>
                <a:lnTo>
                  <a:pt x="1807" y="8553"/>
                </a:lnTo>
                <a:lnTo>
                  <a:pt x="1807" y="21600"/>
                </a:lnTo>
                <a:lnTo>
                  <a:pt x="21600" y="21571"/>
                </a:lnTo>
                <a:lnTo>
                  <a:pt x="21598" y="20279"/>
                </a:lnTo>
                <a:lnTo>
                  <a:pt x="3196" y="20306"/>
                </a:lnTo>
                <a:lnTo>
                  <a:pt x="3196" y="8031"/>
                </a:lnTo>
                <a:lnTo>
                  <a:pt x="21580" y="1127"/>
                </a:lnTo>
                <a:lnTo>
                  <a:pt x="21598" y="1120"/>
                </a:lnTo>
                <a:lnTo>
                  <a:pt x="21598" y="0"/>
                </a:lnTo>
                <a:close/>
                <a:moveTo>
                  <a:pt x="18965" y="5281"/>
                </a:moveTo>
                <a:cubicBezTo>
                  <a:pt x="18955" y="5279"/>
                  <a:pt x="18940" y="5283"/>
                  <a:pt x="18922" y="5294"/>
                </a:cubicBezTo>
                <a:cubicBezTo>
                  <a:pt x="18874" y="5323"/>
                  <a:pt x="14416" y="9553"/>
                  <a:pt x="14416" y="9553"/>
                </a:cubicBezTo>
                <a:lnTo>
                  <a:pt x="7415" y="9553"/>
                </a:lnTo>
                <a:cubicBezTo>
                  <a:pt x="5846" y="9553"/>
                  <a:pt x="5646" y="10993"/>
                  <a:pt x="5646" y="10993"/>
                </a:cubicBezTo>
                <a:lnTo>
                  <a:pt x="5646" y="13510"/>
                </a:lnTo>
                <a:lnTo>
                  <a:pt x="6789" y="13510"/>
                </a:lnTo>
                <a:lnTo>
                  <a:pt x="6789" y="10993"/>
                </a:lnTo>
                <a:lnTo>
                  <a:pt x="7272" y="10226"/>
                </a:lnTo>
                <a:lnTo>
                  <a:pt x="7415" y="10226"/>
                </a:lnTo>
                <a:lnTo>
                  <a:pt x="7415" y="13076"/>
                </a:lnTo>
                <a:lnTo>
                  <a:pt x="6863" y="13978"/>
                </a:lnTo>
                <a:lnTo>
                  <a:pt x="6863" y="17775"/>
                </a:lnTo>
                <a:cubicBezTo>
                  <a:pt x="6863" y="18159"/>
                  <a:pt x="7199" y="18473"/>
                  <a:pt x="7613" y="18473"/>
                </a:cubicBezTo>
                <a:cubicBezTo>
                  <a:pt x="8027" y="18473"/>
                  <a:pt x="8363" y="18159"/>
                  <a:pt x="8363" y="17775"/>
                </a:cubicBezTo>
                <a:lnTo>
                  <a:pt x="8363" y="14346"/>
                </a:lnTo>
                <a:lnTo>
                  <a:pt x="8931" y="13419"/>
                </a:lnTo>
                <a:lnTo>
                  <a:pt x="8931" y="14563"/>
                </a:lnTo>
                <a:cubicBezTo>
                  <a:pt x="8930" y="14587"/>
                  <a:pt x="8930" y="14610"/>
                  <a:pt x="8931" y="14634"/>
                </a:cubicBezTo>
                <a:lnTo>
                  <a:pt x="8931" y="14704"/>
                </a:lnTo>
                <a:lnTo>
                  <a:pt x="8938" y="14703"/>
                </a:lnTo>
                <a:cubicBezTo>
                  <a:pt x="8947" y="14759"/>
                  <a:pt x="8961" y="14815"/>
                  <a:pt x="8986" y="14869"/>
                </a:cubicBezTo>
                <a:lnTo>
                  <a:pt x="10447" y="18111"/>
                </a:lnTo>
                <a:cubicBezTo>
                  <a:pt x="10567" y="18378"/>
                  <a:pt x="10845" y="18540"/>
                  <a:pt x="11139" y="18540"/>
                </a:cubicBezTo>
                <a:cubicBezTo>
                  <a:pt x="11235" y="18540"/>
                  <a:pt x="11334" y="18521"/>
                  <a:pt x="11428" y="18484"/>
                </a:cubicBezTo>
                <a:cubicBezTo>
                  <a:pt x="11810" y="18336"/>
                  <a:pt x="11990" y="17928"/>
                  <a:pt x="11830" y="17573"/>
                </a:cubicBezTo>
                <a:lnTo>
                  <a:pt x="10394" y="14388"/>
                </a:lnTo>
                <a:lnTo>
                  <a:pt x="11211" y="13391"/>
                </a:lnTo>
                <a:lnTo>
                  <a:pt x="14840" y="13391"/>
                </a:lnTo>
                <a:lnTo>
                  <a:pt x="14840" y="17645"/>
                </a:lnTo>
                <a:cubicBezTo>
                  <a:pt x="14840" y="18030"/>
                  <a:pt x="15177" y="18341"/>
                  <a:pt x="15592" y="18341"/>
                </a:cubicBezTo>
                <a:cubicBezTo>
                  <a:pt x="16006" y="18341"/>
                  <a:pt x="16341" y="18030"/>
                  <a:pt x="16341" y="17645"/>
                </a:cubicBezTo>
                <a:lnTo>
                  <a:pt x="16341" y="13416"/>
                </a:lnTo>
                <a:lnTo>
                  <a:pt x="18750" y="8768"/>
                </a:lnTo>
                <a:lnTo>
                  <a:pt x="20751" y="9020"/>
                </a:lnTo>
                <a:cubicBezTo>
                  <a:pt x="21543" y="9117"/>
                  <a:pt x="21569" y="8342"/>
                  <a:pt x="21569" y="8342"/>
                </a:cubicBezTo>
                <a:cubicBezTo>
                  <a:pt x="21569" y="7907"/>
                  <a:pt x="20979" y="7587"/>
                  <a:pt x="20979" y="7587"/>
                </a:cubicBezTo>
                <a:lnTo>
                  <a:pt x="18980" y="6349"/>
                </a:lnTo>
                <a:lnTo>
                  <a:pt x="18998" y="5328"/>
                </a:lnTo>
                <a:cubicBezTo>
                  <a:pt x="18998" y="5328"/>
                  <a:pt x="18997" y="5284"/>
                  <a:pt x="18965" y="5281"/>
                </a:cubicBezTo>
                <a:close/>
              </a:path>
            </a:pathLst>
          </a:cu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668" name="热电阻"/>
          <p:cNvSpPr txBox="1"/>
          <p:nvPr/>
        </p:nvSpPr>
        <p:spPr>
          <a:xfrm>
            <a:off x="5247609" y="3771652"/>
            <a:ext cx="2247901" cy="1092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5600"/>
            </a:lvl1pPr>
          </a:lstStyle>
          <a:p>
            <a:r>
              <a:t>热电阻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39</a:t>
            </a:fld>
            <a:endParaRPr lang="zh-CN" altLang="en-US"/>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32200" y="210846"/>
            <a:ext cx="10711600" cy="9331907"/>
          </a:xfrm>
          <a:prstGeom prst="rect">
            <a:avLst/>
          </a:prstGeom>
          <a:solidFill>
            <a:schemeClr val="bg1"/>
          </a:solidFill>
        </p:spPr>
      </p:pic>
      <p:sp>
        <p:nvSpPr>
          <p:cNvPr id="3" name="灯片编号占位符 2"/>
          <p:cNvSpPr>
            <a:spLocks noGrp="1"/>
          </p:cNvSpPr>
          <p:nvPr>
            <p:ph type="sldNum" sz="quarter" idx="2"/>
          </p:nvPr>
        </p:nvSpPr>
        <p:spPr/>
        <p:txBody>
          <a:bodyPr/>
          <a:lstStyle/>
          <a:p>
            <a:fld id="{86CB4B4D-7CA3-9044-876B-883B54F8677D}" type="slidenum">
              <a:rPr lang="en-US" altLang="zh-CN" smtClean="0"/>
              <a:t>4</a:t>
            </a:fld>
            <a:endParaRPr lang="zh-CN" altLang="en-US"/>
          </a:p>
        </p:txBody>
      </p:sp>
    </p:spTree>
    <p:extLst>
      <p:ext uri="{BB962C8B-B14F-4D97-AF65-F5344CB8AC3E}">
        <p14:creationId xmlns:p14="http://schemas.microsoft.com/office/powerpoint/2010/main" val="1584956885"/>
      </p:ext>
    </p:extLst>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 name="热电阻传感器"/>
          <p:cNvSpPr>
            <a:spLocks noGrp="1"/>
          </p:cNvSpPr>
          <p:nvPr>
            <p:ph type="title"/>
          </p:nvPr>
        </p:nvSpPr>
        <p:spPr>
          <a:prstGeom prst="rect">
            <a:avLst/>
          </a:prstGeom>
        </p:spPr>
        <p:txBody>
          <a:bodyPr/>
          <a:lstStyle/>
          <a:p>
            <a:r>
              <a:t>热电阻传感器</a:t>
            </a:r>
          </a:p>
        </p:txBody>
      </p:sp>
      <p:sp>
        <p:nvSpPr>
          <p:cNvPr id="671" name="热电阻传感器是利用导体的电阻随温度变化的特性，对温度和温度有关的参数进行检测的装置。"/>
          <p:cNvSpPr txBox="1"/>
          <p:nvPr/>
        </p:nvSpPr>
        <p:spPr>
          <a:xfrm>
            <a:off x="704080" y="1841499"/>
            <a:ext cx="11596639" cy="152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Arial"/>
                <a:ea typeface="Arial"/>
                <a:cs typeface="Arial"/>
                <a:sym typeface="Arial"/>
              </a:defRPr>
            </a:pPr>
            <a:r>
              <a:t>      热电阻传感器是利用导体的</a:t>
            </a:r>
            <a:r>
              <a:rPr>
                <a:solidFill>
                  <a:schemeClr val="accent5">
                    <a:hueOff val="-82419"/>
                    <a:satOff val="-9513"/>
                    <a:lumOff val="-16343"/>
                  </a:schemeClr>
                </a:solidFill>
              </a:rPr>
              <a:t>电阻随温度变化</a:t>
            </a:r>
            <a:r>
              <a:t>的特性，对温度和温度有关的参数进行检测的装置。</a:t>
            </a:r>
          </a:p>
        </p:txBody>
      </p:sp>
      <p:pic>
        <p:nvPicPr>
          <p:cNvPr id="672" name="图像" descr="图像"/>
          <p:cNvPicPr>
            <a:picLocks noChangeAspect="1"/>
          </p:cNvPicPr>
          <p:nvPr/>
        </p:nvPicPr>
        <p:blipFill>
          <a:blip r:embed="rId2">
            <a:extLst/>
          </a:blip>
          <a:stretch>
            <a:fillRect/>
          </a:stretch>
        </p:blipFill>
        <p:spPr>
          <a:xfrm>
            <a:off x="2958852" y="3543462"/>
            <a:ext cx="7416801" cy="1460501"/>
          </a:xfrm>
          <a:prstGeom prst="rect">
            <a:avLst/>
          </a:prstGeom>
          <a:ln w="12700">
            <a:miter lim="400000"/>
          </a:ln>
        </p:spPr>
      </p:pic>
      <p:sp>
        <p:nvSpPr>
          <p:cNvPr id="673" name="半导体热敏电阻传感器…"/>
          <p:cNvSpPr txBox="1"/>
          <p:nvPr/>
        </p:nvSpPr>
        <p:spPr>
          <a:xfrm>
            <a:off x="1573779" y="6716624"/>
            <a:ext cx="10521502"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88937" indent="-388937" algn="l" defTabSz="457200">
              <a:buClr>
                <a:schemeClr val="accent2">
                  <a:hueOff val="-85259"/>
                  <a:satOff val="14347"/>
                  <a:lumOff val="22373"/>
                </a:schemeClr>
              </a:buClr>
              <a:buSzPct val="145000"/>
              <a:buChar char="✦"/>
              <a:defRPr sz="2800" b="0">
                <a:latin typeface="Helvetica"/>
                <a:ea typeface="Helvetica"/>
                <a:cs typeface="Helvetica"/>
                <a:sym typeface="Helvetica"/>
              </a:defRPr>
            </a:pPr>
            <a:r>
              <a:t>半导体热敏电阻传感器</a:t>
            </a:r>
          </a:p>
          <a:p>
            <a:pPr marL="846137" indent="-388937" algn="l" defTabSz="457200">
              <a:buSzPct val="145000"/>
              <a:buChar char="•"/>
              <a:defRPr sz="2800" b="0">
                <a:latin typeface="Helvetica"/>
                <a:ea typeface="Helvetica"/>
                <a:cs typeface="Helvetica"/>
                <a:sym typeface="Helvetica"/>
              </a:defRPr>
            </a:pPr>
            <a:r>
              <a:t>应用范围很广，可在宇宙航船、医学、工业及家用电器等方面用作测温、控温、温度补偿、流速测量、液面指示等。 </a:t>
            </a:r>
          </a:p>
        </p:txBody>
      </p:sp>
      <p:sp>
        <p:nvSpPr>
          <p:cNvPr id="674" name="按材料不同，可分为："/>
          <p:cNvSpPr txBox="1"/>
          <p:nvPr/>
        </p:nvSpPr>
        <p:spPr>
          <a:xfrm>
            <a:off x="1309122" y="2969996"/>
            <a:ext cx="341630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600"/>
            </a:lvl1pPr>
          </a:lstStyle>
          <a:p>
            <a:r>
              <a:t>按材料不同，可分为：</a:t>
            </a:r>
          </a:p>
        </p:txBody>
      </p:sp>
      <p:sp>
        <p:nvSpPr>
          <p:cNvPr id="675" name="金属热电阻传感器…"/>
          <p:cNvSpPr txBox="1"/>
          <p:nvPr/>
        </p:nvSpPr>
        <p:spPr>
          <a:xfrm>
            <a:off x="1580823" y="4927600"/>
            <a:ext cx="7934226"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88937" indent="-388937" algn="l" defTabSz="457200">
              <a:buClr>
                <a:schemeClr val="accent2">
                  <a:hueOff val="-85259"/>
                  <a:satOff val="14347"/>
                  <a:lumOff val="22373"/>
                </a:schemeClr>
              </a:buClr>
              <a:buSzPct val="145000"/>
              <a:buChar char="✦"/>
              <a:defRPr sz="2800" b="0">
                <a:latin typeface="Helvetica"/>
                <a:ea typeface="Helvetica"/>
                <a:cs typeface="Helvetica"/>
                <a:sym typeface="Helvetica"/>
              </a:defRPr>
            </a:pPr>
            <a:r>
              <a:t>金属热电阻传感器</a:t>
            </a:r>
          </a:p>
          <a:p>
            <a:pPr marL="833437" lvl="1" indent="-388937" algn="l" defTabSz="457200">
              <a:buSzPct val="145000"/>
              <a:buChar char="•"/>
              <a:defRPr sz="2800" b="0">
                <a:latin typeface="Helvetica"/>
                <a:ea typeface="Helvetica"/>
                <a:cs typeface="Helvetica"/>
                <a:sym typeface="Helvetica"/>
              </a:defRPr>
            </a:pPr>
            <a:r>
              <a:t>－200～+500℃范围的温度测量</a:t>
            </a:r>
          </a:p>
          <a:p>
            <a:pPr marL="833437" lvl="1" indent="-388937" algn="l" defTabSz="457200">
              <a:buSzPct val="145000"/>
              <a:buChar char="•"/>
              <a:defRPr sz="2800" b="0">
                <a:latin typeface="Helvetica"/>
                <a:ea typeface="Helvetica"/>
                <a:cs typeface="Helvetica"/>
                <a:sym typeface="Helvetica"/>
              </a:defRPr>
            </a:pPr>
            <a:r>
              <a:t>特点：精度高、适于测低温。</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40</a:t>
            </a:fld>
            <a:endParaRPr lang="zh-CN" altLang="en-US"/>
          </a:p>
        </p:txBody>
      </p:sp>
    </p:spTree>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 name="热电阻"/>
          <p:cNvSpPr>
            <a:spLocks noGrp="1"/>
          </p:cNvSpPr>
          <p:nvPr>
            <p:ph type="title"/>
          </p:nvPr>
        </p:nvSpPr>
        <p:spPr>
          <a:prstGeom prst="rect">
            <a:avLst/>
          </a:prstGeom>
        </p:spPr>
        <p:txBody>
          <a:bodyPr/>
          <a:lstStyle/>
          <a:p>
            <a:r>
              <a:t>热电阻</a:t>
            </a:r>
          </a:p>
        </p:txBody>
      </p:sp>
      <p:sp>
        <p:nvSpPr>
          <p:cNvPr id="678" name="热电阻效应：物质的电阻随温度变化而变化的现象。"/>
          <p:cNvSpPr txBox="1"/>
          <p:nvPr/>
        </p:nvSpPr>
        <p:spPr>
          <a:xfrm>
            <a:off x="1154393" y="1857945"/>
            <a:ext cx="8787086"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rPr>
                <a:solidFill>
                  <a:srgbClr val="D84800"/>
                </a:solidFill>
              </a:rPr>
              <a:t>热电阻效应：</a:t>
            </a:r>
            <a:r>
              <a:t>物质的电阻随温度变化而变化的现象。     </a:t>
            </a:r>
          </a:p>
        </p:txBody>
      </p:sp>
      <p:sp>
        <p:nvSpPr>
          <p:cNvPr id="679" name="自然界中，大多数纯金属导体的电阻具有随温度变化的特性，其特性方程如下："/>
          <p:cNvSpPr txBox="1"/>
          <p:nvPr/>
        </p:nvSpPr>
        <p:spPr>
          <a:xfrm>
            <a:off x="1090992" y="2501186"/>
            <a:ext cx="11102217"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自然界中，大多数纯金属导体的电阻具有随温度变化的特性，其特性方程如下：</a:t>
            </a:r>
          </a:p>
        </p:txBody>
      </p:sp>
      <p:pic>
        <p:nvPicPr>
          <p:cNvPr id="680" name="图像" descr="图像"/>
          <p:cNvPicPr>
            <a:picLocks noChangeAspect="1"/>
          </p:cNvPicPr>
          <p:nvPr/>
        </p:nvPicPr>
        <p:blipFill>
          <a:blip r:embed="rId2">
            <a:extLst/>
          </a:blip>
          <a:stretch>
            <a:fillRect/>
          </a:stretch>
        </p:blipFill>
        <p:spPr>
          <a:xfrm>
            <a:off x="3583723" y="3576227"/>
            <a:ext cx="5549901" cy="774701"/>
          </a:xfrm>
          <a:prstGeom prst="rect">
            <a:avLst/>
          </a:prstGeom>
          <a:ln w="12700">
            <a:miter lim="400000"/>
          </a:ln>
        </p:spPr>
      </p:pic>
      <p:sp>
        <p:nvSpPr>
          <p:cNvPr id="681" name="其中，Rt和R0分别是金属导体在t℃和0℃的电阻值；A、B、C是金属导体电阻温度系数，在一定的温度范围内，A、B、C可近似地视为一个常数"/>
          <p:cNvSpPr txBox="1"/>
          <p:nvPr/>
        </p:nvSpPr>
        <p:spPr>
          <a:xfrm>
            <a:off x="1086217" y="4384567"/>
            <a:ext cx="11111767" cy="1050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2600" b="0"/>
            </a:pPr>
            <a:r>
              <a:t>其中，R</a:t>
            </a:r>
            <a:r>
              <a:rPr baseline="-5999"/>
              <a:t>t</a:t>
            </a:r>
            <a:r>
              <a:t>和R</a:t>
            </a:r>
            <a:r>
              <a:rPr baseline="-5999"/>
              <a:t>0</a:t>
            </a:r>
            <a:r>
              <a:t>分别是金属导体在t℃和0℃的电阻值；A、B、C是金属导体电阻温度系数，在一定的温度范围内，A、B、C可近似地视为一个常数 </a:t>
            </a:r>
          </a:p>
        </p:txBody>
      </p:sp>
      <p:sp>
        <p:nvSpPr>
          <p:cNvPr id="682" name="热电阻材料的特点：…"/>
          <p:cNvSpPr txBox="1"/>
          <p:nvPr/>
        </p:nvSpPr>
        <p:spPr>
          <a:xfrm>
            <a:off x="1475685" y="5847713"/>
            <a:ext cx="7264717" cy="2641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t>热电阻材料的</a:t>
            </a:r>
            <a:r>
              <a:rPr>
                <a:solidFill>
                  <a:srgbClr val="D82DA9"/>
                </a:solidFill>
              </a:rPr>
              <a:t>特点</a:t>
            </a:r>
            <a:r>
              <a:t>：</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高温度系数、高电阻率；</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化学、物理性能稳定；</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良好的输出特性；</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良好的工艺性，以便批量生产、降低成本。</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41</a:t>
            </a:fld>
            <a:endParaRPr lang="zh-CN" altLang="en-US"/>
          </a:p>
        </p:txBody>
      </p:sp>
    </p:spTree>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 name="常用热电阻"/>
          <p:cNvSpPr>
            <a:spLocks noGrp="1"/>
          </p:cNvSpPr>
          <p:nvPr>
            <p:ph type="title"/>
          </p:nvPr>
        </p:nvSpPr>
        <p:spPr>
          <a:prstGeom prst="rect">
            <a:avLst/>
          </a:prstGeom>
        </p:spPr>
        <p:txBody>
          <a:bodyPr/>
          <a:lstStyle/>
          <a:p>
            <a:r>
              <a:t>常用热电阻</a:t>
            </a:r>
          </a:p>
        </p:txBody>
      </p:sp>
      <p:sp>
        <p:nvSpPr>
          <p:cNvPr id="685" name="适宜制作热电阻的材料有铂、铜、镍、铁等，目前最常用的热电阻有铂热电阻和铜热电阻。"/>
          <p:cNvSpPr txBox="1"/>
          <p:nvPr/>
        </p:nvSpPr>
        <p:spPr>
          <a:xfrm>
            <a:off x="865460" y="1907826"/>
            <a:ext cx="10573396"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latin typeface="Helvetica"/>
                <a:ea typeface="Helvetica"/>
                <a:cs typeface="Helvetica"/>
                <a:sym typeface="Helvetica"/>
              </a:defRPr>
            </a:pPr>
            <a:r>
              <a:t>适宜制作热电阻的材料有铂、铜、镍、铁等，目前最常用的热电阻有</a:t>
            </a:r>
            <a:r>
              <a:rPr>
                <a:solidFill>
                  <a:schemeClr val="accent5">
                    <a:hueOff val="-82419"/>
                    <a:satOff val="-9513"/>
                    <a:lumOff val="-16343"/>
                  </a:schemeClr>
                </a:solidFill>
              </a:rPr>
              <a:t>铂热电阻</a:t>
            </a:r>
            <a:r>
              <a:t>和</a:t>
            </a:r>
            <a:r>
              <a:rPr>
                <a:solidFill>
                  <a:schemeClr val="accent5">
                    <a:hueOff val="-82419"/>
                    <a:satOff val="-9513"/>
                    <a:lumOff val="-16343"/>
                  </a:schemeClr>
                </a:solidFill>
              </a:rPr>
              <a:t>铜热电阻</a:t>
            </a:r>
            <a:r>
              <a:t>。 </a:t>
            </a:r>
          </a:p>
        </p:txBody>
      </p:sp>
      <p:sp>
        <p:nvSpPr>
          <p:cNvPr id="686" name="(1) 铂热电阻（－190～660℃）…"/>
          <p:cNvSpPr txBox="1"/>
          <p:nvPr/>
        </p:nvSpPr>
        <p:spPr>
          <a:xfrm>
            <a:off x="715082" y="3342403"/>
            <a:ext cx="12235092" cy="1135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just" defTabSz="457200">
              <a:lnSpc>
                <a:spcPct val="120000"/>
              </a:lnSpc>
              <a:defRPr sz="2600" b="0">
                <a:solidFill>
                  <a:srgbClr val="FF7C00"/>
                </a:solidFill>
                <a:latin typeface="Helvetica"/>
                <a:ea typeface="Helvetica"/>
                <a:cs typeface="Helvetica"/>
                <a:sym typeface="Helvetica"/>
              </a:defRPr>
            </a:pPr>
            <a:r>
              <a:t>(1) 铂热电阻（－190～660℃）</a:t>
            </a:r>
          </a:p>
          <a:p>
            <a:pPr algn="just" defTabSz="457200">
              <a:lnSpc>
                <a:spcPct val="120000"/>
              </a:lnSpc>
              <a:defRPr sz="2600" b="0">
                <a:latin typeface="Helvetica"/>
                <a:ea typeface="Helvetica"/>
                <a:cs typeface="Helvetica"/>
                <a:sym typeface="Helvetica"/>
              </a:defRPr>
            </a:pPr>
            <a:r>
              <a:t>   精度高、稳定性好、性能可靠，在温度传感器中得到了广泛应用。</a:t>
            </a:r>
          </a:p>
        </p:txBody>
      </p:sp>
      <p:graphicFrame>
        <p:nvGraphicFramePr>
          <p:cNvPr id="687" name="表格"/>
          <p:cNvGraphicFramePr/>
          <p:nvPr/>
        </p:nvGraphicFramePr>
        <p:xfrm>
          <a:off x="1545930" y="5524846"/>
          <a:ext cx="10573394" cy="1666240"/>
        </p:xfrm>
        <a:graphic>
          <a:graphicData uri="http://schemas.openxmlformats.org/drawingml/2006/table">
            <a:tbl>
              <a:tblPr>
                <a:tableStyleId>{2708684C-4D16-4618-839F-0558EEFCDFE6}</a:tableStyleId>
              </a:tblPr>
              <a:tblGrid>
                <a:gridCol w="2590998">
                  <a:extLst>
                    <a:ext uri="{9D8B030D-6E8A-4147-A177-3AD203B41FA5}">
                      <a16:colId xmlns:a16="http://schemas.microsoft.com/office/drawing/2014/main" val="20000"/>
                    </a:ext>
                  </a:extLst>
                </a:gridCol>
                <a:gridCol w="7982396">
                  <a:extLst>
                    <a:ext uri="{9D8B030D-6E8A-4147-A177-3AD203B41FA5}">
                      <a16:colId xmlns:a16="http://schemas.microsoft.com/office/drawing/2014/main" val="20001"/>
                    </a:ext>
                  </a:extLst>
                </a:gridCol>
              </a:tblGrid>
              <a:tr h="690041">
                <a:tc>
                  <a:txBody>
                    <a:bodyPr/>
                    <a:lstStyle/>
                    <a:p>
                      <a:pPr algn="l" defTabSz="457200">
                        <a:defRPr sz="1800"/>
                      </a:pPr>
                      <a:r>
                        <a:rPr sz="2400">
                          <a:latin typeface="Helvetica"/>
                          <a:ea typeface="Helvetica"/>
                          <a:cs typeface="Helvetica"/>
                          <a:sym typeface="Helvetica"/>
                        </a:rPr>
                        <a:t>-190～0℃</a:t>
                      </a:r>
                    </a:p>
                  </a:txBody>
                  <a:tcPr marL="50800" marR="50800" marT="50800" marB="50800" anchor="ctr" horzOverflow="overflow">
                    <a:lnL w="12700">
                      <a:miter lim="400000"/>
                    </a:lnL>
                    <a:lnT w="12700">
                      <a:miter lim="400000"/>
                    </a:lnT>
                  </a:tcPr>
                </a:tc>
                <a:tc>
                  <a:txBody>
                    <a:bodyPr/>
                    <a:lstStyle/>
                    <a:p>
                      <a:pPr algn="l" defTabSz="457200">
                        <a:defRPr sz="1800"/>
                      </a:pPr>
                      <a:r>
                        <a:rPr sz="2400">
                          <a:latin typeface="Helvetica"/>
                          <a:ea typeface="Helvetica"/>
                          <a:cs typeface="Helvetica"/>
                          <a:sym typeface="Helvetica"/>
                        </a:rPr>
                        <a:t>
</a:t>
                      </a:r>
                    </a:p>
                  </a:txBody>
                  <a:tcPr marL="50800" marR="50800" marT="50800" marB="50800" anchor="ctr" horzOverflow="overflow">
                    <a:lnR w="12700">
                      <a:miter lim="400000"/>
                    </a:lnR>
                    <a:lnT w="12700">
                      <a:miter lim="400000"/>
                    </a:lnT>
                    <a:blipFill rotWithShape="1">
                      <a:blip r:embed="rId2"/>
                      <a:srcRect/>
                      <a:stretch>
                        <a:fillRect/>
                      </a:stretch>
                    </a:blipFill>
                  </a:tcPr>
                </a:tc>
                <a:extLst>
                  <a:ext uri="{0D108BD9-81ED-4DB2-BD59-A6C34878D82A}">
                    <a16:rowId xmlns:a16="http://schemas.microsoft.com/office/drawing/2014/main" val="10000"/>
                  </a:ext>
                </a:extLst>
              </a:tr>
              <a:tr h="690041">
                <a:tc>
                  <a:txBody>
                    <a:bodyPr/>
                    <a:lstStyle/>
                    <a:p>
                      <a:pPr algn="l" defTabSz="457200">
                        <a:defRPr sz="1800"/>
                      </a:pPr>
                      <a:r>
                        <a:rPr sz="2400">
                          <a:latin typeface="Helvetica"/>
                          <a:ea typeface="Helvetica"/>
                          <a:cs typeface="Helvetica"/>
                          <a:sym typeface="Helvetica"/>
                        </a:rPr>
                        <a:t>0～660℃</a:t>
                      </a:r>
                    </a:p>
                  </a:txBody>
                  <a:tcPr marL="50800" marR="50800" marT="50800" marB="50800" anchor="ctr" horzOverflow="overflow">
                    <a:lnL w="12700">
                      <a:miter lim="400000"/>
                    </a:lnL>
                    <a:lnB w="12700">
                      <a:miter lim="400000"/>
                    </a:lnB>
                  </a:tcPr>
                </a:tc>
                <a:tc>
                  <a:txBody>
                    <a:bodyPr/>
                    <a:lstStyle/>
                    <a:p>
                      <a:pPr algn="l" defTabSz="457200">
                        <a:defRPr sz="1800"/>
                      </a:pPr>
                      <a:r>
                        <a:rPr sz="2400">
                          <a:latin typeface="Helvetica"/>
                          <a:ea typeface="Helvetica"/>
                          <a:cs typeface="Helvetica"/>
                          <a:sym typeface="Helvetica"/>
                        </a:rPr>
                        <a:t>
</a:t>
                      </a:r>
                    </a:p>
                  </a:txBody>
                  <a:tcPr marL="50800" marR="50800" marT="50800" marB="50800" anchor="ctr" horzOverflow="overflow">
                    <a:lnR w="12700">
                      <a:miter lim="400000"/>
                    </a:lnR>
                    <a:lnB w="12700">
                      <a:miter lim="400000"/>
                    </a:lnB>
                    <a:blipFill rotWithShape="1">
                      <a:blip r:embed="rId3"/>
                      <a:srcRect/>
                      <a:stretch>
                        <a:fillRect/>
                      </a:stretch>
                    </a:blipFill>
                  </a:tcPr>
                </a:tc>
                <a:extLst>
                  <a:ext uri="{0D108BD9-81ED-4DB2-BD59-A6C34878D82A}">
                    <a16:rowId xmlns:a16="http://schemas.microsoft.com/office/drawing/2014/main" val="10001"/>
                  </a:ext>
                </a:extLst>
              </a:tr>
            </a:tbl>
          </a:graphicData>
        </a:graphic>
      </p:graphicFrame>
      <p:sp>
        <p:nvSpPr>
          <p:cNvPr id="688" name="A=3.97×10-13/℃…"/>
          <p:cNvSpPr txBox="1"/>
          <p:nvPr/>
        </p:nvSpPr>
        <p:spPr>
          <a:xfrm>
            <a:off x="7294726" y="7333477"/>
            <a:ext cx="2642246" cy="1206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b="0">
                <a:solidFill>
                  <a:srgbClr val="5E5E5E"/>
                </a:solidFill>
                <a:latin typeface="Helvetica"/>
                <a:ea typeface="Helvetica"/>
                <a:cs typeface="Helvetica"/>
                <a:sym typeface="Helvetica"/>
              </a:defRPr>
            </a:pPr>
            <a:r>
              <a:rPr i="1"/>
              <a:t>A</a:t>
            </a:r>
            <a:r>
              <a:t>=3.97×10</a:t>
            </a:r>
            <a:r>
              <a:rPr baseline="31999"/>
              <a:t>-13</a:t>
            </a:r>
            <a:r>
              <a:t>/℃</a:t>
            </a:r>
          </a:p>
          <a:p>
            <a:pPr algn="l" defTabSz="457200">
              <a:defRPr b="0">
                <a:solidFill>
                  <a:srgbClr val="5E5E5E"/>
                </a:solidFill>
                <a:latin typeface="Helvetica"/>
                <a:ea typeface="Helvetica"/>
                <a:cs typeface="Helvetica"/>
                <a:sym typeface="Helvetica"/>
              </a:defRPr>
            </a:pPr>
            <a:r>
              <a:rPr i="1"/>
              <a:t>B</a:t>
            </a:r>
            <a:r>
              <a:t>=-5.85×10</a:t>
            </a:r>
            <a:r>
              <a:rPr baseline="31999"/>
              <a:t>-7</a:t>
            </a:r>
            <a:r>
              <a:t>/℃</a:t>
            </a:r>
            <a:r>
              <a:rPr baseline="31999"/>
              <a:t>2</a:t>
            </a:r>
          </a:p>
          <a:p>
            <a:pPr algn="l" defTabSz="457200">
              <a:defRPr b="0">
                <a:solidFill>
                  <a:srgbClr val="5E5E5E"/>
                </a:solidFill>
                <a:latin typeface="Helvetica"/>
                <a:ea typeface="Helvetica"/>
                <a:cs typeface="Helvetica"/>
                <a:sym typeface="Helvetica"/>
              </a:defRPr>
            </a:pPr>
            <a:r>
              <a:rPr i="1"/>
              <a:t>C</a:t>
            </a:r>
            <a:r>
              <a:t>=-4.22×10</a:t>
            </a:r>
            <a:r>
              <a:rPr baseline="31999"/>
              <a:t>-12</a:t>
            </a:r>
            <a:r>
              <a:t>/℃</a:t>
            </a:r>
            <a:r>
              <a:rPr baseline="31999"/>
              <a:t>4</a:t>
            </a:r>
            <a:r>
              <a:t> </a:t>
            </a:r>
          </a:p>
        </p:txBody>
      </p:sp>
      <p:sp>
        <p:nvSpPr>
          <p:cNvPr id="689" name="铂热电阻的特性方程："/>
          <p:cNvSpPr txBox="1"/>
          <p:nvPr/>
        </p:nvSpPr>
        <p:spPr>
          <a:xfrm>
            <a:off x="880915" y="4708948"/>
            <a:ext cx="341630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600" b="0">
                <a:latin typeface="Helvetica"/>
                <a:ea typeface="Helvetica"/>
                <a:cs typeface="Helvetica"/>
                <a:sym typeface="Helvetica"/>
              </a:defRPr>
            </a:lvl1pPr>
          </a:lstStyle>
          <a:p>
            <a:r>
              <a:t>铂热电阻的特性方程：</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42</a:t>
            </a:fld>
            <a:endParaRPr lang="zh-CN" altLang="en-US"/>
          </a:p>
        </p:txBody>
      </p:sp>
    </p:spTree>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 name="目前我国规定工业用铂热电阻有R0=10和R0=100两种；它们的分度号分别为Pt10和Pt100，其中Pt100最为常用；二者都有各自的分度表，即Rt与t的关系。"/>
          <p:cNvSpPr txBox="1"/>
          <p:nvPr/>
        </p:nvSpPr>
        <p:spPr>
          <a:xfrm>
            <a:off x="827107" y="1822914"/>
            <a:ext cx="11350586"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600" b="0">
                <a:latin typeface="Helvetica"/>
                <a:ea typeface="Helvetica"/>
                <a:cs typeface="Helvetica"/>
                <a:sym typeface="Helvetica"/>
              </a:defRPr>
            </a:pPr>
            <a:r>
              <a:t>目前我国规定工业用铂热电阻有R</a:t>
            </a:r>
            <a:r>
              <a:rPr baseline="-5999"/>
              <a:t>0</a:t>
            </a:r>
            <a:r>
              <a:t>=10和R</a:t>
            </a:r>
            <a:r>
              <a:rPr baseline="-5999"/>
              <a:t>0</a:t>
            </a:r>
            <a:r>
              <a:t>=100两种；它们的分度号分别为P</a:t>
            </a:r>
            <a:r>
              <a:rPr baseline="-5999"/>
              <a:t>t10</a:t>
            </a:r>
            <a:r>
              <a:t>和P</a:t>
            </a:r>
            <a:r>
              <a:rPr baseline="-5999"/>
              <a:t>t100</a:t>
            </a:r>
            <a:r>
              <a:t>，其中P</a:t>
            </a:r>
            <a:r>
              <a:rPr baseline="-5999"/>
              <a:t>t100</a:t>
            </a:r>
            <a:r>
              <a:t>最为常用；二者都有各自的分度表，即R</a:t>
            </a:r>
            <a:r>
              <a:rPr baseline="-5999"/>
              <a:t>t</a:t>
            </a:r>
            <a:r>
              <a:t>与t的关系。</a:t>
            </a:r>
          </a:p>
        </p:txBody>
      </p:sp>
      <p:sp>
        <p:nvSpPr>
          <p:cNvPr id="692" name="在实际测量中，只要测得热电阻的阻值Rt，便可从分度表上查出对应的温度值。"/>
          <p:cNvSpPr txBox="1"/>
          <p:nvPr/>
        </p:nvSpPr>
        <p:spPr>
          <a:xfrm>
            <a:off x="812295" y="3172057"/>
            <a:ext cx="1164072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just" defTabSz="457200">
              <a:defRPr sz="2600" b="0">
                <a:latin typeface="Helvetica"/>
                <a:ea typeface="Helvetica"/>
                <a:cs typeface="Helvetica"/>
                <a:sym typeface="Helvetica"/>
              </a:defRPr>
            </a:pPr>
            <a:r>
              <a:t>在实际测量中，只要测得热电阻的阻值</a:t>
            </a:r>
            <a:r>
              <a:rPr i="1"/>
              <a:t>R</a:t>
            </a:r>
            <a:r>
              <a:rPr i="1" baseline="-5999"/>
              <a:t>t</a:t>
            </a:r>
            <a:r>
              <a:t>，便可从分度表上查出对应的温度值。</a:t>
            </a:r>
          </a:p>
        </p:txBody>
      </p:sp>
      <p:pic>
        <p:nvPicPr>
          <p:cNvPr id="693" name="图像" descr="图像"/>
          <p:cNvPicPr>
            <a:picLocks noChangeAspect="1"/>
          </p:cNvPicPr>
          <p:nvPr/>
        </p:nvPicPr>
        <p:blipFill>
          <a:blip r:embed="rId2">
            <a:extLst/>
          </a:blip>
          <a:stretch>
            <a:fillRect/>
          </a:stretch>
        </p:blipFill>
        <p:spPr>
          <a:xfrm>
            <a:off x="1600200" y="4051300"/>
            <a:ext cx="9144001" cy="5194300"/>
          </a:xfrm>
          <a:prstGeom prst="rect">
            <a:avLst/>
          </a:prstGeom>
          <a:ln w="12700">
            <a:miter lim="400000"/>
          </a:ln>
        </p:spPr>
      </p:pic>
      <p:sp>
        <p:nvSpPr>
          <p:cNvPr id="694" name="常用热电阻"/>
          <p:cNvSpPr>
            <a:spLocks noGrp="1"/>
          </p:cNvSpPr>
          <p:nvPr>
            <p:ph type="title"/>
          </p:nvPr>
        </p:nvSpPr>
        <p:spPr>
          <a:prstGeom prst="rect">
            <a:avLst/>
          </a:prstGeom>
        </p:spPr>
        <p:txBody>
          <a:bodyPr/>
          <a:lstStyle/>
          <a:p>
            <a:r>
              <a:t>常用热电阻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43</a:t>
            </a:fld>
            <a:endParaRPr lang="zh-CN" altLang="en-US"/>
          </a:p>
        </p:txBody>
      </p:sp>
    </p:spTree>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应用：测量精度要求不高且温度较低的场合…"/>
          <p:cNvSpPr txBox="1"/>
          <p:nvPr/>
        </p:nvSpPr>
        <p:spPr>
          <a:xfrm>
            <a:off x="686928" y="2363093"/>
            <a:ext cx="11630944" cy="331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just" defTabSz="457200">
              <a:defRPr sz="2600" b="0">
                <a:latin typeface="Helvetica"/>
                <a:ea typeface="Helvetica"/>
                <a:cs typeface="Helvetica"/>
                <a:sym typeface="Helvetica"/>
              </a:defRPr>
            </a:pPr>
            <a:r>
              <a:rPr>
                <a:solidFill>
                  <a:srgbClr val="FF2600"/>
                </a:solidFill>
              </a:rPr>
              <a:t>应用：</a:t>
            </a:r>
            <a:r>
              <a:t>测量精度要求不高且温度较低的场合</a:t>
            </a:r>
          </a:p>
          <a:p>
            <a:pPr algn="just" defTabSz="457200">
              <a:defRPr sz="2600" b="0">
                <a:latin typeface="Helvetica"/>
                <a:ea typeface="Helvetica"/>
                <a:cs typeface="Helvetica"/>
                <a:sym typeface="Helvetica"/>
              </a:defRPr>
            </a:pPr>
            <a:r>
              <a:rPr>
                <a:solidFill>
                  <a:srgbClr val="FF2600"/>
                </a:solidFill>
              </a:rPr>
              <a:t>测量范围：</a:t>
            </a:r>
            <a:r>
              <a:t>―50～150℃</a:t>
            </a:r>
          </a:p>
          <a:p>
            <a:pPr algn="just" defTabSz="457200">
              <a:defRPr sz="2600" b="0">
                <a:solidFill>
                  <a:srgbClr val="FF2600"/>
                </a:solidFill>
                <a:latin typeface="Helvetica"/>
                <a:ea typeface="Helvetica"/>
                <a:cs typeface="Helvetica"/>
                <a:sym typeface="Helvetica"/>
              </a:defRPr>
            </a:pPr>
            <a:r>
              <a:t>优点：</a:t>
            </a:r>
            <a:r>
              <a:rPr>
                <a:solidFill>
                  <a:srgbClr val="000000"/>
                </a:solidFill>
              </a:rPr>
              <a:t>温度范围内线性关系好，灵敏度比铂电阻高，容易提纯、加工，价格便宜，复制性能好。</a:t>
            </a:r>
          </a:p>
          <a:p>
            <a:pPr algn="just" defTabSz="457200">
              <a:defRPr sz="2600" b="0">
                <a:solidFill>
                  <a:srgbClr val="FF2600"/>
                </a:solidFill>
                <a:latin typeface="Helvetica"/>
                <a:ea typeface="Helvetica"/>
                <a:cs typeface="Helvetica"/>
                <a:sym typeface="Helvetica"/>
              </a:defRPr>
            </a:pPr>
            <a:r>
              <a:t>缺点：</a:t>
            </a:r>
            <a:r>
              <a:rPr>
                <a:solidFill>
                  <a:srgbClr val="000000"/>
                </a:solidFill>
              </a:rPr>
              <a:t>易于氧化，一般只用于150℃以下的低温测量和没有水分及无侵蚀性介质的温度测量。与铂相比，铜的电阻率低，所以铜电阻的体积较大。</a:t>
            </a:r>
          </a:p>
        </p:txBody>
      </p:sp>
      <p:sp>
        <p:nvSpPr>
          <p:cNvPr id="697" name="(2) 铜热电阻"/>
          <p:cNvSpPr txBox="1"/>
          <p:nvPr/>
        </p:nvSpPr>
        <p:spPr>
          <a:xfrm>
            <a:off x="1415975" y="1749240"/>
            <a:ext cx="2756062"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600" b="0">
                <a:solidFill>
                  <a:srgbClr val="FF7C00"/>
                </a:solidFill>
                <a:latin typeface="Helvetica"/>
                <a:ea typeface="Helvetica"/>
                <a:cs typeface="Helvetica"/>
                <a:sym typeface="Helvetica"/>
              </a:defRPr>
            </a:lvl1pPr>
          </a:lstStyle>
          <a:p>
            <a:r>
              <a:t>(2) 铜热电阻         </a:t>
            </a:r>
          </a:p>
        </p:txBody>
      </p:sp>
      <p:pic>
        <p:nvPicPr>
          <p:cNvPr id="698" name="图像" descr="图像"/>
          <p:cNvPicPr>
            <a:picLocks noChangeAspect="1"/>
          </p:cNvPicPr>
          <p:nvPr/>
        </p:nvPicPr>
        <p:blipFill>
          <a:blip r:embed="rId2">
            <a:extLst/>
          </a:blip>
          <a:stretch>
            <a:fillRect/>
          </a:stretch>
        </p:blipFill>
        <p:spPr>
          <a:xfrm>
            <a:off x="2797624" y="6183758"/>
            <a:ext cx="4864101" cy="685801"/>
          </a:xfrm>
          <a:prstGeom prst="rect">
            <a:avLst/>
          </a:prstGeom>
          <a:ln w="12700">
            <a:miter lim="400000"/>
          </a:ln>
        </p:spPr>
      </p:pic>
      <p:sp>
        <p:nvSpPr>
          <p:cNvPr id="699" name="A=4.29×10-3/℃…"/>
          <p:cNvSpPr txBox="1"/>
          <p:nvPr/>
        </p:nvSpPr>
        <p:spPr>
          <a:xfrm>
            <a:off x="8413398" y="5923408"/>
            <a:ext cx="2512418" cy="1206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b="0">
                <a:latin typeface="Helvetica"/>
                <a:ea typeface="Helvetica"/>
                <a:cs typeface="Helvetica"/>
                <a:sym typeface="Helvetica"/>
              </a:defRPr>
            </a:pPr>
            <a:r>
              <a:rPr i="1"/>
              <a:t>A</a:t>
            </a:r>
            <a:r>
              <a:t>=4.29×10</a:t>
            </a:r>
            <a:r>
              <a:rPr baseline="31999"/>
              <a:t>-3</a:t>
            </a:r>
            <a:r>
              <a:t>/℃</a:t>
            </a:r>
          </a:p>
          <a:p>
            <a:pPr algn="l" defTabSz="457200">
              <a:defRPr b="0">
                <a:latin typeface="Helvetica"/>
                <a:ea typeface="Helvetica"/>
                <a:cs typeface="Helvetica"/>
                <a:sym typeface="Helvetica"/>
              </a:defRPr>
            </a:pPr>
            <a:r>
              <a:rPr i="1"/>
              <a:t>B</a:t>
            </a:r>
            <a:r>
              <a:t>=-2.13×10</a:t>
            </a:r>
            <a:r>
              <a:rPr baseline="31999"/>
              <a:t>-7</a:t>
            </a:r>
            <a:r>
              <a:t>/℃</a:t>
            </a:r>
            <a:r>
              <a:rPr baseline="31999"/>
              <a:t>2</a:t>
            </a:r>
          </a:p>
          <a:p>
            <a:pPr algn="l" defTabSz="457200">
              <a:defRPr b="0">
                <a:latin typeface="Helvetica"/>
                <a:ea typeface="Helvetica"/>
                <a:cs typeface="Helvetica"/>
                <a:sym typeface="Helvetica"/>
              </a:defRPr>
            </a:pPr>
            <a:r>
              <a:rPr i="1"/>
              <a:t>C</a:t>
            </a:r>
            <a:r>
              <a:t>=1.23×10</a:t>
            </a:r>
            <a:r>
              <a:rPr baseline="31999"/>
              <a:t>-9</a:t>
            </a:r>
            <a:r>
              <a:t>/℃</a:t>
            </a:r>
            <a:r>
              <a:rPr baseline="31999"/>
              <a:t>3</a:t>
            </a:r>
            <a:r>
              <a:t> </a:t>
            </a:r>
          </a:p>
        </p:txBody>
      </p:sp>
      <p:sp>
        <p:nvSpPr>
          <p:cNvPr id="700" name="工业上使用的标准化铜热电阻的R0按国内统一设计取50Ω和100Ω两种，分度号分别为Cu50和Cu100，…"/>
          <p:cNvSpPr txBox="1"/>
          <p:nvPr/>
        </p:nvSpPr>
        <p:spPr>
          <a:xfrm>
            <a:off x="686130" y="7375524"/>
            <a:ext cx="12001639" cy="1358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b="0">
                <a:latin typeface="Helvetica"/>
                <a:ea typeface="Helvetica"/>
                <a:cs typeface="Helvetica"/>
                <a:sym typeface="Helvetica"/>
              </a:defRPr>
            </a:pPr>
            <a:r>
              <a:t>工业上使用的标准化铜热电阻的</a:t>
            </a:r>
            <a:r>
              <a:rPr i="1"/>
              <a:t>R</a:t>
            </a:r>
            <a:r>
              <a:rPr baseline="-5999"/>
              <a:t>0</a:t>
            </a:r>
            <a:r>
              <a:t>按国内统一设计取50Ω和100Ω两种，分度号分别为Cu50和Cu100，</a:t>
            </a:r>
          </a:p>
          <a:p>
            <a:pPr algn="l" defTabSz="457200">
              <a:defRPr b="0">
                <a:latin typeface="Helvetica"/>
                <a:ea typeface="Helvetica"/>
                <a:cs typeface="Helvetica"/>
                <a:sym typeface="Helvetica"/>
              </a:defRPr>
            </a:pPr>
            <a:r>
              <a:t>     相应的分度表可查阅相关资料。 </a:t>
            </a:r>
          </a:p>
        </p:txBody>
      </p:sp>
      <p:sp>
        <p:nvSpPr>
          <p:cNvPr id="701" name="常用热电阻"/>
          <p:cNvSpPr>
            <a:spLocks noGrp="1"/>
          </p:cNvSpPr>
          <p:nvPr>
            <p:ph type="title"/>
          </p:nvPr>
        </p:nvSpPr>
        <p:spPr>
          <a:prstGeom prst="rect">
            <a:avLst/>
          </a:prstGeom>
        </p:spPr>
        <p:txBody>
          <a:bodyPr/>
          <a:lstStyle/>
          <a:p>
            <a:r>
              <a:t>常用热电阻</a:t>
            </a:r>
          </a:p>
        </p:txBody>
      </p:sp>
      <p:sp>
        <p:nvSpPr>
          <p:cNvPr id="702" name="铜电阻的阻值与温度之间的关系为："/>
          <p:cNvSpPr txBox="1"/>
          <p:nvPr/>
        </p:nvSpPr>
        <p:spPr>
          <a:xfrm>
            <a:off x="700141" y="5480050"/>
            <a:ext cx="4991101"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vl1pPr>
          </a:lstStyle>
          <a:p>
            <a:r>
              <a:t>铜电阻的阻值与温度之间的关系为：</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44</a:t>
            </a:fld>
            <a:endParaRPr lang="zh-CN" altLang="en-US"/>
          </a:p>
        </p:txBody>
      </p:sp>
    </p:spTree>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4" name="表格"/>
          <p:cNvGraphicFramePr/>
          <p:nvPr/>
        </p:nvGraphicFramePr>
        <p:xfrm>
          <a:off x="1193800" y="3790950"/>
          <a:ext cx="10621516" cy="4165600"/>
        </p:xfrm>
        <a:graphic>
          <a:graphicData uri="http://schemas.openxmlformats.org/drawingml/2006/table">
            <a:tbl>
              <a:tblPr bandRow="1">
                <a:tableStyleId>{4C3C2611-4C71-4FC5-86AE-919BDF0F9419}</a:tableStyleId>
              </a:tblPr>
              <a:tblGrid>
                <a:gridCol w="884991">
                  <a:extLst>
                    <a:ext uri="{9D8B030D-6E8A-4147-A177-3AD203B41FA5}">
                      <a16:colId xmlns:a16="http://schemas.microsoft.com/office/drawing/2014/main" val="20000"/>
                    </a:ext>
                  </a:extLst>
                </a:gridCol>
                <a:gridCol w="972700">
                  <a:extLst>
                    <a:ext uri="{9D8B030D-6E8A-4147-A177-3AD203B41FA5}">
                      <a16:colId xmlns:a16="http://schemas.microsoft.com/office/drawing/2014/main" val="20001"/>
                    </a:ext>
                  </a:extLst>
                </a:gridCol>
                <a:gridCol w="972700">
                  <a:extLst>
                    <a:ext uri="{9D8B030D-6E8A-4147-A177-3AD203B41FA5}">
                      <a16:colId xmlns:a16="http://schemas.microsoft.com/office/drawing/2014/main" val="20002"/>
                    </a:ext>
                  </a:extLst>
                </a:gridCol>
                <a:gridCol w="972700">
                  <a:extLst>
                    <a:ext uri="{9D8B030D-6E8A-4147-A177-3AD203B41FA5}">
                      <a16:colId xmlns:a16="http://schemas.microsoft.com/office/drawing/2014/main" val="20003"/>
                    </a:ext>
                  </a:extLst>
                </a:gridCol>
                <a:gridCol w="972700">
                  <a:extLst>
                    <a:ext uri="{9D8B030D-6E8A-4147-A177-3AD203B41FA5}">
                      <a16:colId xmlns:a16="http://schemas.microsoft.com/office/drawing/2014/main" val="20004"/>
                    </a:ext>
                  </a:extLst>
                </a:gridCol>
                <a:gridCol w="972700">
                  <a:extLst>
                    <a:ext uri="{9D8B030D-6E8A-4147-A177-3AD203B41FA5}">
                      <a16:colId xmlns:a16="http://schemas.microsoft.com/office/drawing/2014/main" val="20005"/>
                    </a:ext>
                  </a:extLst>
                </a:gridCol>
                <a:gridCol w="972700">
                  <a:extLst>
                    <a:ext uri="{9D8B030D-6E8A-4147-A177-3AD203B41FA5}">
                      <a16:colId xmlns:a16="http://schemas.microsoft.com/office/drawing/2014/main" val="20006"/>
                    </a:ext>
                  </a:extLst>
                </a:gridCol>
                <a:gridCol w="972700">
                  <a:extLst>
                    <a:ext uri="{9D8B030D-6E8A-4147-A177-3AD203B41FA5}">
                      <a16:colId xmlns:a16="http://schemas.microsoft.com/office/drawing/2014/main" val="20007"/>
                    </a:ext>
                  </a:extLst>
                </a:gridCol>
                <a:gridCol w="972700">
                  <a:extLst>
                    <a:ext uri="{9D8B030D-6E8A-4147-A177-3AD203B41FA5}">
                      <a16:colId xmlns:a16="http://schemas.microsoft.com/office/drawing/2014/main" val="20008"/>
                    </a:ext>
                  </a:extLst>
                </a:gridCol>
                <a:gridCol w="972700">
                  <a:extLst>
                    <a:ext uri="{9D8B030D-6E8A-4147-A177-3AD203B41FA5}">
                      <a16:colId xmlns:a16="http://schemas.microsoft.com/office/drawing/2014/main" val="20009"/>
                    </a:ext>
                  </a:extLst>
                </a:gridCol>
                <a:gridCol w="982225">
                  <a:extLst>
                    <a:ext uri="{9D8B030D-6E8A-4147-A177-3AD203B41FA5}">
                      <a16:colId xmlns:a16="http://schemas.microsoft.com/office/drawing/2014/main" val="20010"/>
                    </a:ext>
                  </a:extLst>
                </a:gridCol>
              </a:tblGrid>
              <a:tr h="434922">
                <a:tc rowSpan="2">
                  <a:txBody>
                    <a:bodyPr/>
                    <a:lstStyle/>
                    <a:p>
                      <a:pPr defTabSz="457200">
                        <a:lnSpc>
                          <a:spcPts val="5600"/>
                        </a:lnSpc>
                        <a:defRPr sz="1800"/>
                      </a:pPr>
                      <a:r>
                        <a:rPr sz="2133">
                          <a:latin typeface="Songti SC Regular"/>
                          <a:ea typeface="Songti SC Regular"/>
                          <a:cs typeface="Songti SC Regular"/>
                          <a:sym typeface="Songti SC Regular"/>
                        </a:rPr>
                        <a:t>温度/℃</a:t>
                      </a:r>
                    </a:p>
                  </a:txBody>
                  <a:tcPr marL="121920" marR="121920" marT="60960" marB="60960" anchor="ctr" horzOverflow="overflow">
                    <a:lnL w="3175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10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20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30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80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90</a:t>
                      </a:r>
                    </a:p>
                  </a:txBody>
                  <a:tcPr marL="121920" marR="121920" marT="60960" marB="60960" anchor="ctr" horzOverflow="overflow">
                    <a:lnL w="12700">
                      <a:solidFill>
                        <a:srgbClr val="000000"/>
                      </a:solidFill>
                      <a:miter lim="400000"/>
                    </a:lnL>
                    <a:lnR w="31750">
                      <a:solidFill>
                        <a:srgbClr val="000000"/>
                      </a:solidFill>
                      <a:miter lim="400000"/>
                    </a:lnR>
                    <a:lnT w="31750">
                      <a:solidFill>
                        <a:srgbClr val="000000"/>
                      </a:solidFill>
                      <a:miter lim="400000"/>
                    </a:lnT>
                    <a:lnB w="12700">
                      <a:solidFill>
                        <a:srgbClr val="000000"/>
                      </a:solidFill>
                      <a:miter lim="400000"/>
                    </a:lnB>
                  </a:tcPr>
                </a:tc>
                <a:extLst>
                  <a:ext uri="{0D108BD9-81ED-4DB2-BD59-A6C34878D82A}">
                    <a16:rowId xmlns:a16="http://schemas.microsoft.com/office/drawing/2014/main" val="10000"/>
                  </a:ext>
                </a:extLst>
              </a:tr>
              <a:tr h="434922">
                <a:tc vMerge="1">
                  <a:txBody>
                    <a:bodyPr/>
                    <a:lstStyle/>
                    <a:p>
                      <a:endParaRPr lang="zh-CN"/>
                    </a:p>
                  </a:txBody>
                  <a:tcPr/>
                </a:tc>
                <a:tc gridSpan="10">
                  <a:txBody>
                    <a:bodyPr/>
                    <a:lstStyle/>
                    <a:p>
                      <a:pPr defTabSz="457200">
                        <a:lnSpc>
                          <a:spcPts val="5600"/>
                        </a:lnSpc>
                        <a:defRPr sz="1800"/>
                      </a:pPr>
                      <a:r>
                        <a:rPr sz="2133">
                          <a:latin typeface="Songti SC Regular"/>
                          <a:ea typeface="Songti SC Regular"/>
                          <a:cs typeface="Songti SC Regular"/>
                          <a:sym typeface="Songti SC Regular"/>
                        </a:rPr>
                        <a:t>电阻/Ω</a:t>
                      </a:r>
                    </a:p>
                  </a:txBody>
                  <a:tcPr marL="121920" marR="121920" marT="60960" marB="60960" anchor="ctr" horzOverflow="overflow">
                    <a:lnL w="12700">
                      <a:solidFill>
                        <a:srgbClr val="000000"/>
                      </a:solidFill>
                      <a:miter lim="400000"/>
                    </a:lnL>
                    <a:lnT w="12700">
                      <a:solidFill>
                        <a:srgbClr val="000000"/>
                      </a:solidFill>
                      <a:miter lim="400000"/>
                    </a:lnT>
                    <a:lnB w="12700">
                      <a:solidFill>
                        <a:srgbClr val="000000"/>
                      </a:solidFill>
                      <a:miter lim="400000"/>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434922">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solidFill>
                            <a:srgbClr val="CC3300"/>
                          </a:solidFill>
                          <a:latin typeface="Songti SC Bold"/>
                          <a:ea typeface="Songti SC Bold"/>
                          <a:cs typeface="Songti SC Bold"/>
                          <a:sym typeface="Songti SC Bold"/>
                        </a:rPr>
                        <a:t>50.00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47.85</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45.70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43.55</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41.40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39.24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2"/>
                  </a:ext>
                </a:extLst>
              </a:tr>
              <a:tr h="434922">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solidFill>
                            <a:srgbClr val="CC3300"/>
                          </a:solidFill>
                          <a:latin typeface="Songti SC Bold"/>
                          <a:ea typeface="Songti SC Bold"/>
                          <a:cs typeface="Songti SC Bold"/>
                          <a:sym typeface="Songti SC Bold"/>
                        </a:rPr>
                        <a:t>50.00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52.14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45.28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56.42</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58.56</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60.70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62.84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64.98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67.12</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69.26</a:t>
                      </a: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3"/>
                  </a:ext>
                </a:extLst>
              </a:tr>
              <a:tr h="434922">
                <a:tc>
                  <a:txBody>
                    <a:bodyPr/>
                    <a:lstStyle/>
                    <a:p>
                      <a:pPr defTabSz="457200">
                        <a:lnSpc>
                          <a:spcPts val="5600"/>
                        </a:lnSpc>
                        <a:defRPr sz="1800"/>
                      </a:pPr>
                      <a:r>
                        <a:rPr sz="2133">
                          <a:latin typeface="Songti SC Regular"/>
                          <a:ea typeface="Songti SC Regular"/>
                          <a:cs typeface="Songti SC Regular"/>
                          <a:sym typeface="Songti SC Regular"/>
                        </a:rPr>
                        <a:t>100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71.40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73.54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75.68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77.83</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79.98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82.13</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31750">
                      <a:solidFill>
                        <a:srgbClr val="000000"/>
                      </a:solidFill>
                      <a:miter lim="400000"/>
                    </a:lnB>
                  </a:tcPr>
                </a:tc>
                <a:extLst>
                  <a:ext uri="{0D108BD9-81ED-4DB2-BD59-A6C34878D82A}">
                    <a16:rowId xmlns:a16="http://schemas.microsoft.com/office/drawing/2014/main" val="10004"/>
                  </a:ext>
                </a:extLst>
              </a:tr>
            </a:tbl>
          </a:graphicData>
        </a:graphic>
      </p:graphicFrame>
      <p:sp>
        <p:nvSpPr>
          <p:cNvPr id="705" name="分度号：Cu50"/>
          <p:cNvSpPr txBox="1"/>
          <p:nvPr/>
        </p:nvSpPr>
        <p:spPr>
          <a:xfrm>
            <a:off x="1407144" y="2781300"/>
            <a:ext cx="8281584"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t>分度号：Cu</a:t>
            </a:r>
            <a:r>
              <a:rPr baseline="-5999"/>
              <a:t>50</a:t>
            </a:r>
            <a:r>
              <a:t>                                                            </a:t>
            </a:r>
          </a:p>
        </p:txBody>
      </p:sp>
      <p:sp>
        <p:nvSpPr>
          <p:cNvPr id="706" name="常用热电阻"/>
          <p:cNvSpPr>
            <a:spLocks noGrp="1"/>
          </p:cNvSpPr>
          <p:nvPr>
            <p:ph type="title"/>
          </p:nvPr>
        </p:nvSpPr>
        <p:spPr>
          <a:prstGeom prst="rect">
            <a:avLst/>
          </a:prstGeom>
        </p:spPr>
        <p:txBody>
          <a:bodyPr/>
          <a:lstStyle/>
          <a:p>
            <a:r>
              <a:t>常用热电阻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45</a:t>
            </a:fld>
            <a:endParaRPr lang="zh-CN" altLang="en-US"/>
          </a:p>
        </p:txBody>
      </p:sp>
    </p:spTree>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 name="铟电阻适宜在-269～-258℃温度范围内使用，测温精度高，灵敏度是铂电阻的10倍，但是复现性差。…"/>
          <p:cNvSpPr txBox="1"/>
          <p:nvPr/>
        </p:nvSpPr>
        <p:spPr>
          <a:xfrm>
            <a:off x="733463" y="3117906"/>
            <a:ext cx="11805084" cy="28270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铟电阻适宜在-269～-258℃温度范围内使用，测温精度高，灵敏度是铂电阻的10倍，但是复现性差。</a:t>
            </a:r>
          </a:p>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锰电阻适宜在-271～-210℃温度范围内使用，灵敏度高，但是质脆易损坏。</a:t>
            </a:r>
          </a:p>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碳电阻适宜在-273～-268.5℃温度范围内使用，热容量小，灵敏度高，价格低廉，操作简便，但是热稳定性较差。</a:t>
            </a:r>
          </a:p>
        </p:txBody>
      </p:sp>
      <p:sp>
        <p:nvSpPr>
          <p:cNvPr id="709" name="常用热电阻"/>
          <p:cNvSpPr>
            <a:spLocks noGrp="1"/>
          </p:cNvSpPr>
          <p:nvPr>
            <p:ph type="title"/>
          </p:nvPr>
        </p:nvSpPr>
        <p:spPr>
          <a:prstGeom prst="rect">
            <a:avLst/>
          </a:prstGeom>
        </p:spPr>
        <p:txBody>
          <a:bodyPr/>
          <a:lstStyle/>
          <a:p>
            <a:r>
              <a:t>常用热电阻</a:t>
            </a:r>
          </a:p>
        </p:txBody>
      </p:sp>
      <p:sp>
        <p:nvSpPr>
          <p:cNvPr id="710" name="（3）其他热电阻"/>
          <p:cNvSpPr txBox="1"/>
          <p:nvPr/>
        </p:nvSpPr>
        <p:spPr>
          <a:xfrm>
            <a:off x="663714" y="2081282"/>
            <a:ext cx="2609342"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just" defTabSz="457200">
              <a:defRPr sz="2600" b="0">
                <a:solidFill>
                  <a:srgbClr val="FF7C00"/>
                </a:solidFill>
                <a:latin typeface="Helvetica"/>
                <a:ea typeface="Helvetica"/>
                <a:cs typeface="Helvetica"/>
                <a:sym typeface="Helvetica"/>
              </a:defRPr>
            </a:lvl1pPr>
          </a:lstStyle>
          <a:p>
            <a:r>
              <a:t>（3）其他热电阻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46</a:t>
            </a:fld>
            <a:endParaRPr lang="zh-CN" altLang="en-US"/>
          </a:p>
        </p:txBody>
      </p:sp>
    </p:spTree>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 name="热电阻常见结构："/>
          <p:cNvSpPr>
            <a:spLocks noGrp="1"/>
          </p:cNvSpPr>
          <p:nvPr>
            <p:ph type="title"/>
          </p:nvPr>
        </p:nvSpPr>
        <p:spPr>
          <a:prstGeom prst="rect">
            <a:avLst/>
          </a:prstGeom>
        </p:spPr>
        <p:txBody>
          <a:bodyPr/>
          <a:lstStyle>
            <a:lvl1pPr defTabSz="549148">
              <a:defRPr sz="4230"/>
            </a:lvl1pPr>
          </a:lstStyle>
          <a:p>
            <a:r>
              <a:t>热电阻常见结构：</a:t>
            </a:r>
          </a:p>
        </p:txBody>
      </p:sp>
      <p:sp>
        <p:nvSpPr>
          <p:cNvPr id="713" name="将电阻丝绕在云母、石英、陶瓷、塑料等绝缘骨架上，经过固定，外面再加上保护套管"/>
          <p:cNvSpPr txBox="1"/>
          <p:nvPr/>
        </p:nvSpPr>
        <p:spPr>
          <a:xfrm>
            <a:off x="400000" y="2277079"/>
            <a:ext cx="12204800"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b="0">
                <a:latin typeface="Helvetica"/>
                <a:ea typeface="Helvetica"/>
                <a:cs typeface="Helvetica"/>
                <a:sym typeface="Helvetica"/>
              </a:defRPr>
            </a:pPr>
            <a:r>
              <a:t>    将电阻丝绕在</a:t>
            </a:r>
            <a:r>
              <a:rPr>
                <a:solidFill>
                  <a:srgbClr val="D84800"/>
                </a:solidFill>
              </a:rPr>
              <a:t>云母、石英、陶瓷、塑料等绝缘骨架</a:t>
            </a:r>
            <a:r>
              <a:t>上，经过固定，外面再加上保护套管 </a:t>
            </a:r>
          </a:p>
        </p:txBody>
      </p:sp>
      <p:pic>
        <p:nvPicPr>
          <p:cNvPr id="714" name="图像" descr="图像"/>
          <p:cNvPicPr>
            <a:picLocks noChangeAspect="1"/>
          </p:cNvPicPr>
          <p:nvPr/>
        </p:nvPicPr>
        <p:blipFill>
          <a:blip r:embed="rId2">
            <a:extLst/>
          </a:blip>
          <a:stretch>
            <a:fillRect/>
          </a:stretch>
        </p:blipFill>
        <p:spPr>
          <a:xfrm>
            <a:off x="1348015" y="3336700"/>
            <a:ext cx="3334847" cy="5445032"/>
          </a:xfrm>
          <a:prstGeom prst="rect">
            <a:avLst/>
          </a:prstGeom>
          <a:ln w="12700">
            <a:miter lim="400000"/>
          </a:ln>
        </p:spPr>
      </p:pic>
      <p:pic>
        <p:nvPicPr>
          <p:cNvPr id="715" name="图像" descr="图像"/>
          <p:cNvPicPr>
            <a:picLocks noChangeAspect="1"/>
          </p:cNvPicPr>
          <p:nvPr/>
        </p:nvPicPr>
        <p:blipFill>
          <a:blip r:embed="rId3">
            <a:extLst/>
          </a:blip>
          <a:stretch>
            <a:fillRect/>
          </a:stretch>
        </p:blipFill>
        <p:spPr>
          <a:xfrm>
            <a:off x="5353050" y="3676650"/>
            <a:ext cx="5041900" cy="1485900"/>
          </a:xfrm>
          <a:prstGeom prst="rect">
            <a:avLst/>
          </a:prstGeom>
          <a:ln w="12700">
            <a:miter lim="400000"/>
          </a:ln>
        </p:spPr>
      </p:pic>
      <p:pic>
        <p:nvPicPr>
          <p:cNvPr id="716" name="图像" descr="图像"/>
          <p:cNvPicPr>
            <a:picLocks noChangeAspect="1"/>
          </p:cNvPicPr>
          <p:nvPr/>
        </p:nvPicPr>
        <p:blipFill>
          <a:blip r:embed="rId4">
            <a:extLst/>
          </a:blip>
          <a:stretch>
            <a:fillRect/>
          </a:stretch>
        </p:blipFill>
        <p:spPr>
          <a:xfrm>
            <a:off x="5816600" y="5975350"/>
            <a:ext cx="5105400" cy="1485900"/>
          </a:xfrm>
          <a:prstGeom prst="rect">
            <a:avLst/>
          </a:pr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47</a:t>
            </a:fld>
            <a:endParaRPr lang="zh-CN" altLang="en-US"/>
          </a:p>
        </p:txBody>
      </p:sp>
    </p:spTree>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 name="测温电路"/>
          <p:cNvSpPr>
            <a:spLocks noGrp="1"/>
          </p:cNvSpPr>
          <p:nvPr>
            <p:ph type="title"/>
          </p:nvPr>
        </p:nvSpPr>
        <p:spPr>
          <a:prstGeom prst="rect">
            <a:avLst/>
          </a:prstGeom>
        </p:spPr>
        <p:txBody>
          <a:bodyPr/>
          <a:lstStyle/>
          <a:p>
            <a:r>
              <a:t>测温电路</a:t>
            </a:r>
          </a:p>
        </p:txBody>
      </p:sp>
      <p:sp>
        <p:nvSpPr>
          <p:cNvPr id="719" name="用热电阻传感器进行测温时，测量电路经常采用电桥电路"/>
          <p:cNvSpPr txBox="1"/>
          <p:nvPr/>
        </p:nvSpPr>
        <p:spPr>
          <a:xfrm>
            <a:off x="1127171" y="1924669"/>
            <a:ext cx="8369301" cy="571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用热电阻传感器进行测温时，测量电路经常采用电桥电路</a:t>
            </a:r>
          </a:p>
        </p:txBody>
      </p:sp>
      <p:pic>
        <p:nvPicPr>
          <p:cNvPr id="720" name="图像" descr="图像"/>
          <p:cNvPicPr>
            <a:picLocks noChangeAspect="1"/>
          </p:cNvPicPr>
          <p:nvPr/>
        </p:nvPicPr>
        <p:blipFill>
          <a:blip r:embed="rId2">
            <a:extLst/>
          </a:blip>
          <a:stretch>
            <a:fillRect/>
          </a:stretch>
        </p:blipFill>
        <p:spPr>
          <a:xfrm>
            <a:off x="844550" y="2814103"/>
            <a:ext cx="3695700" cy="3619501"/>
          </a:xfrm>
          <a:prstGeom prst="rect">
            <a:avLst/>
          </a:prstGeom>
          <a:ln w="12700">
            <a:miter lim="400000"/>
          </a:ln>
        </p:spPr>
      </p:pic>
      <p:sp>
        <p:nvSpPr>
          <p:cNvPr id="721" name="热电阻中流过电流具有加热效应。…"/>
          <p:cNvSpPr txBox="1"/>
          <p:nvPr/>
        </p:nvSpPr>
        <p:spPr>
          <a:xfrm>
            <a:off x="5092899" y="3920271"/>
            <a:ext cx="6749257"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61156" indent="-361156" algn="l" defTabSz="457200">
              <a:buClr>
                <a:schemeClr val="accent5">
                  <a:hueOff val="-82419"/>
                  <a:satOff val="-9513"/>
                  <a:lumOff val="-16343"/>
                </a:schemeClr>
              </a:buClr>
              <a:buSzPct val="75000"/>
              <a:buChar char="★"/>
              <a:defRPr sz="2600" b="0">
                <a:latin typeface="Helvetica"/>
                <a:ea typeface="Helvetica"/>
                <a:cs typeface="Helvetica"/>
                <a:sym typeface="Helvetica"/>
              </a:defRPr>
            </a:pPr>
            <a:r>
              <a:t>热电阻中流过电流具有加热效应。</a:t>
            </a:r>
          </a:p>
          <a:p>
            <a:pPr marL="361156" indent="-361156" algn="l" defTabSz="457200">
              <a:buClr>
                <a:schemeClr val="accent5">
                  <a:hueOff val="-82419"/>
                  <a:satOff val="-9513"/>
                  <a:lumOff val="-16343"/>
                </a:schemeClr>
              </a:buClr>
              <a:buSzPct val="75000"/>
              <a:buChar char="★"/>
              <a:defRPr sz="2600" b="0">
                <a:latin typeface="Helvetica"/>
                <a:ea typeface="Helvetica"/>
                <a:cs typeface="Helvetica"/>
                <a:sym typeface="Helvetica"/>
              </a:defRPr>
            </a:pPr>
            <a:r>
              <a:t>热电阻的阻值较小，连接导线较长产生误差</a:t>
            </a:r>
          </a:p>
        </p:txBody>
      </p:sp>
      <p:sp>
        <p:nvSpPr>
          <p:cNvPr id="722" name="存在的问题"/>
          <p:cNvSpPr txBox="1"/>
          <p:nvPr/>
        </p:nvSpPr>
        <p:spPr>
          <a:xfrm>
            <a:off x="4531762" y="3014543"/>
            <a:ext cx="1790701" cy="596901"/>
          </a:xfrm>
          <a:prstGeom prst="rect">
            <a:avLst/>
          </a:prstGeom>
          <a:ln w="25400">
            <a:solidFill>
              <a:schemeClr val="accent4">
                <a:hueOff val="-461056"/>
                <a:satOff val="4338"/>
                <a:lumOff val="-10225"/>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600"/>
            </a:lvl1pPr>
          </a:lstStyle>
          <a:p>
            <a:r>
              <a:t>存在的问题</a:t>
            </a:r>
          </a:p>
        </p:txBody>
      </p:sp>
      <p:sp>
        <p:nvSpPr>
          <p:cNvPr id="723" name="解决方法"/>
          <p:cNvSpPr txBox="1"/>
          <p:nvPr/>
        </p:nvSpPr>
        <p:spPr>
          <a:xfrm>
            <a:off x="4581571" y="5651809"/>
            <a:ext cx="1460501" cy="596901"/>
          </a:xfrm>
          <a:prstGeom prst="rect">
            <a:avLst/>
          </a:prstGeom>
          <a:ln w="25400">
            <a:solidFill>
              <a:schemeClr val="accent4">
                <a:hueOff val="-461056"/>
                <a:satOff val="4338"/>
                <a:lumOff val="-10225"/>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600"/>
            </a:lvl1pPr>
          </a:lstStyle>
          <a:p>
            <a:r>
              <a:t>解决方法</a:t>
            </a:r>
          </a:p>
        </p:txBody>
      </p:sp>
      <p:sp>
        <p:nvSpPr>
          <p:cNvPr id="724" name="尽量减小流过热电阻的电流(小于10mA)。…"/>
          <p:cNvSpPr txBox="1"/>
          <p:nvPr/>
        </p:nvSpPr>
        <p:spPr>
          <a:xfrm>
            <a:off x="5092899" y="6385940"/>
            <a:ext cx="6558825" cy="1050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361156" indent="-361156" algn="l" defTabSz="914400">
              <a:buClr>
                <a:schemeClr val="accent3">
                  <a:hueOff val="362282"/>
                  <a:satOff val="31803"/>
                  <a:lumOff val="-18242"/>
                </a:schemeClr>
              </a:buClr>
              <a:buSzPct val="145000"/>
              <a:buChar char="✓"/>
              <a:defRPr sz="2600" b="0"/>
            </a:pPr>
            <a:r>
              <a:t>尽量减小流过热电阻的电流(小于10mA)。</a:t>
            </a:r>
          </a:p>
          <a:p>
            <a:pPr marL="361156" indent="-361156" algn="l" defTabSz="914400">
              <a:buClr>
                <a:schemeClr val="accent3">
                  <a:hueOff val="362282"/>
                  <a:satOff val="31803"/>
                  <a:lumOff val="-18242"/>
                </a:schemeClr>
              </a:buClr>
              <a:buSzPct val="145000"/>
              <a:buChar char="✓"/>
              <a:defRPr sz="2600" b="0"/>
            </a:pPr>
            <a:r>
              <a:t>采用三线制和四线制的接法。</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48</a:t>
            </a:fld>
            <a:endParaRPr lang="zh-CN" altLang="en-US"/>
          </a:p>
        </p:txBody>
      </p:sp>
    </p:spTree>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 name="热敏电阻"/>
          <p:cNvSpPr>
            <a:spLocks noGrp="1"/>
          </p:cNvSpPr>
          <p:nvPr>
            <p:ph type="title"/>
          </p:nvPr>
        </p:nvSpPr>
        <p:spPr>
          <a:prstGeom prst="rect">
            <a:avLst/>
          </a:prstGeom>
        </p:spPr>
        <p:txBody>
          <a:bodyPr/>
          <a:lstStyle/>
          <a:p>
            <a:r>
              <a:t>热敏电阻</a:t>
            </a:r>
          </a:p>
        </p:txBody>
      </p:sp>
      <p:sp>
        <p:nvSpPr>
          <p:cNvPr id="727" name="利用半导体的电阻值随温度显著变化的特性制成,由金属氧化物和化合物按不同的配方比例烧结。"/>
          <p:cNvSpPr txBox="1"/>
          <p:nvPr/>
        </p:nvSpPr>
        <p:spPr>
          <a:xfrm>
            <a:off x="933629" y="1975314"/>
            <a:ext cx="10728719" cy="1041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利用半导体的电阻值随温度显著变化的特性制成,由金属氧化物和化合物按不同的配方比例烧结。</a:t>
            </a:r>
          </a:p>
        </p:txBody>
      </p:sp>
      <p:pic>
        <p:nvPicPr>
          <p:cNvPr id="728" name="图像" descr="图像"/>
          <p:cNvPicPr>
            <a:picLocks noChangeAspect="1"/>
          </p:cNvPicPr>
          <p:nvPr/>
        </p:nvPicPr>
        <p:blipFill>
          <a:blip r:embed="rId2">
            <a:extLst/>
          </a:blip>
          <a:stretch>
            <a:fillRect/>
          </a:stretch>
        </p:blipFill>
        <p:spPr>
          <a:xfrm>
            <a:off x="10387144" y="909784"/>
            <a:ext cx="2705101" cy="1130301"/>
          </a:xfrm>
          <a:prstGeom prst="rect">
            <a:avLst/>
          </a:prstGeom>
          <a:ln w="12700">
            <a:miter lim="400000"/>
          </a:ln>
        </p:spPr>
      </p:pic>
      <p:pic>
        <p:nvPicPr>
          <p:cNvPr id="729" name="图像" descr="图像"/>
          <p:cNvPicPr>
            <a:picLocks noChangeAspect="1"/>
          </p:cNvPicPr>
          <p:nvPr/>
        </p:nvPicPr>
        <p:blipFill>
          <a:blip r:embed="rId3">
            <a:extLst/>
          </a:blip>
          <a:srcRect/>
          <a:stretch>
            <a:fillRect/>
          </a:stretch>
        </p:blipFill>
        <p:spPr>
          <a:xfrm>
            <a:off x="853223" y="6422895"/>
            <a:ext cx="8281887" cy="2482934"/>
          </a:xfrm>
          <a:prstGeom prst="rect">
            <a:avLst/>
          </a:prstGeom>
          <a:ln w="12700">
            <a:miter lim="400000"/>
          </a:ln>
        </p:spPr>
      </p:pic>
      <p:pic>
        <p:nvPicPr>
          <p:cNvPr id="730" name="图像" descr="图像"/>
          <p:cNvPicPr>
            <a:picLocks noChangeAspect="1"/>
          </p:cNvPicPr>
          <p:nvPr/>
        </p:nvPicPr>
        <p:blipFill>
          <a:blip r:embed="rId4">
            <a:extLst/>
          </a:blip>
          <a:stretch>
            <a:fillRect/>
          </a:stretch>
        </p:blipFill>
        <p:spPr>
          <a:xfrm>
            <a:off x="9912350" y="6635750"/>
            <a:ext cx="2298700" cy="1308100"/>
          </a:xfrm>
          <a:prstGeom prst="rect">
            <a:avLst/>
          </a:prstGeom>
          <a:ln w="12700">
            <a:miter lim="400000"/>
          </a:ln>
        </p:spPr>
      </p:pic>
      <p:sp>
        <p:nvSpPr>
          <p:cNvPr id="731" name="热敏电阻的特点："/>
          <p:cNvSpPr txBox="1"/>
          <p:nvPr/>
        </p:nvSpPr>
        <p:spPr>
          <a:xfrm>
            <a:off x="1025522" y="3034293"/>
            <a:ext cx="2552701"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热敏电阻的特点：</a:t>
            </a:r>
          </a:p>
        </p:txBody>
      </p:sp>
      <p:grpSp>
        <p:nvGrpSpPr>
          <p:cNvPr id="735" name="成组"/>
          <p:cNvGrpSpPr/>
          <p:nvPr/>
        </p:nvGrpSpPr>
        <p:grpSpPr>
          <a:xfrm>
            <a:off x="1922597" y="3548787"/>
            <a:ext cx="7966685" cy="2947496"/>
            <a:chOff x="0" y="0"/>
            <a:chExt cx="7966684" cy="2947494"/>
          </a:xfrm>
        </p:grpSpPr>
        <p:sp>
          <p:nvSpPr>
            <p:cNvPr id="732" name="缺点：线性度较差，复现性和互换性较差。"/>
            <p:cNvSpPr txBox="1"/>
            <p:nvPr/>
          </p:nvSpPr>
          <p:spPr>
            <a:xfrm>
              <a:off x="0" y="2375994"/>
              <a:ext cx="6571581" cy="5715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342900" indent="-342900" algn="l" defTabSz="457200">
                <a:defRPr sz="2600" b="0">
                  <a:latin typeface="Helvetica"/>
                  <a:ea typeface="Helvetica"/>
                  <a:cs typeface="Helvetica"/>
                  <a:sym typeface="Helvetica"/>
                </a:defRPr>
              </a:pPr>
              <a:r>
                <a:t>  </a:t>
              </a:r>
              <a:r>
                <a:rPr b="1">
                  <a:solidFill>
                    <a:srgbClr val="D84800"/>
                  </a:solidFill>
                </a:rPr>
                <a:t>缺点：</a:t>
              </a:r>
              <a:r>
                <a:t>线性度较差，复现性和互换性较差。</a:t>
              </a:r>
            </a:p>
          </p:txBody>
        </p:sp>
        <p:sp>
          <p:nvSpPr>
            <p:cNvPr id="733" name="(1) 热敏电阻的温度系数比金属大（10倍）；…"/>
            <p:cNvSpPr txBox="1"/>
            <p:nvPr/>
          </p:nvSpPr>
          <p:spPr>
            <a:xfrm>
              <a:off x="1192920" y="-1"/>
              <a:ext cx="6773765" cy="2844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342900" indent="-342900" algn="l" defTabSz="457200">
                <a:defRPr sz="2600" b="0">
                  <a:latin typeface="Helvetica"/>
                  <a:ea typeface="Helvetica"/>
                  <a:cs typeface="Helvetica"/>
                  <a:sym typeface="Helvetica"/>
                </a:defRPr>
              </a:pPr>
              <a:r>
                <a:t>(1) 热敏电阻的温度系数比金属大（10倍）； </a:t>
              </a:r>
            </a:p>
            <a:p>
              <a:pPr marL="342900" indent="-342900" algn="l" defTabSz="457200">
                <a:defRPr sz="2600" b="0">
                  <a:latin typeface="Helvetica"/>
                  <a:ea typeface="Helvetica"/>
                  <a:cs typeface="Helvetica"/>
                  <a:sym typeface="Helvetica"/>
                </a:defRPr>
              </a:pPr>
              <a:r>
                <a:t>(2) 结构简单、体积小，可测量点温度；</a:t>
              </a:r>
            </a:p>
            <a:p>
              <a:pPr marL="342900" indent="-342900" algn="l" defTabSz="457200">
                <a:defRPr sz="2600" b="0">
                  <a:latin typeface="Helvetica"/>
                  <a:ea typeface="Helvetica"/>
                  <a:cs typeface="Helvetica"/>
                  <a:sym typeface="Helvetica"/>
                </a:defRPr>
              </a:pPr>
              <a:r>
                <a:t>(3) 电阻率高，热惯性小，适宜动态测量；</a:t>
              </a:r>
            </a:p>
            <a:p>
              <a:pPr marL="342900" indent="-342900" algn="l" defTabSz="457200">
                <a:defRPr sz="2600" b="0">
                  <a:latin typeface="Helvetica"/>
                  <a:ea typeface="Helvetica"/>
                  <a:cs typeface="Helvetica"/>
                  <a:sym typeface="Helvetica"/>
                </a:defRPr>
              </a:pPr>
              <a:r>
                <a:t>(4) 易于维护和进行远程控制；  </a:t>
              </a:r>
            </a:p>
            <a:p>
              <a:pPr marL="342900" indent="-342900" algn="l" defTabSz="457200">
                <a:defRPr sz="2600" b="0">
                  <a:latin typeface="Helvetica"/>
                  <a:ea typeface="Helvetica"/>
                  <a:cs typeface="Helvetica"/>
                  <a:sym typeface="Helvetica"/>
                </a:defRPr>
              </a:pPr>
              <a:r>
                <a:t>(5) 制造简单，使用寿命长。</a:t>
              </a:r>
            </a:p>
          </p:txBody>
        </p:sp>
        <p:sp>
          <p:nvSpPr>
            <p:cNvPr id="734" name="优点："/>
            <p:cNvSpPr txBox="1"/>
            <p:nvPr/>
          </p:nvSpPr>
          <p:spPr>
            <a:xfrm>
              <a:off x="217352" y="23784"/>
              <a:ext cx="1104901" cy="5715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342900" indent="-342900" algn="l" defTabSz="457200">
                <a:defRPr sz="2600">
                  <a:solidFill>
                    <a:srgbClr val="D84800"/>
                  </a:solidFill>
                  <a:latin typeface="Helvetica"/>
                  <a:ea typeface="Helvetica"/>
                  <a:cs typeface="Helvetica"/>
                  <a:sym typeface="Helvetica"/>
                </a:defRPr>
              </a:lvl1pPr>
            </a:lstStyle>
            <a:p>
              <a:r>
                <a:t>优点：</a:t>
              </a:r>
            </a:p>
          </p:txBody>
        </p:sp>
      </p:grpSp>
      <p:sp>
        <p:nvSpPr>
          <p:cNvPr id="2" name="灯片编号占位符 1"/>
          <p:cNvSpPr>
            <a:spLocks noGrp="1"/>
          </p:cNvSpPr>
          <p:nvPr>
            <p:ph type="sldNum" sz="quarter" idx="2"/>
          </p:nvPr>
        </p:nvSpPr>
        <p:spPr/>
        <p:txBody>
          <a:bodyPr/>
          <a:lstStyle/>
          <a:p>
            <a:fld id="{86CB4B4D-7CA3-9044-876B-883B54F8677D}" type="slidenum">
              <a:rPr lang="en-US" altLang="zh-CN" smtClean="0"/>
              <a:t>49</a:t>
            </a:fld>
            <a:endParaRPr lang="zh-CN" altLang="en-US"/>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主要内容"/>
          <p:cNvSpPr>
            <a:spLocks noGrp="1"/>
          </p:cNvSpPr>
          <p:nvPr>
            <p:ph type="title"/>
          </p:nvPr>
        </p:nvSpPr>
        <p:spPr>
          <a:prstGeom prst="rect">
            <a:avLst/>
          </a:prstGeom>
        </p:spPr>
        <p:txBody>
          <a:bodyPr/>
          <a:lstStyle/>
          <a:p>
            <a:r>
              <a:t>主要内容</a:t>
            </a:r>
          </a:p>
        </p:txBody>
      </p:sp>
      <p:sp>
        <p:nvSpPr>
          <p:cNvPr id="430" name="热电偶…"/>
          <p:cNvSpPr txBox="1"/>
          <p:nvPr/>
        </p:nvSpPr>
        <p:spPr>
          <a:xfrm>
            <a:off x="2730453" y="2971118"/>
            <a:ext cx="2762251" cy="1955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666750" indent="-666750">
              <a:spcBef>
                <a:spcPts val="3000"/>
              </a:spcBef>
              <a:buClr>
                <a:schemeClr val="accent4">
                  <a:hueOff val="-461056"/>
                  <a:satOff val="4338"/>
                  <a:lumOff val="-10225"/>
                </a:schemeClr>
              </a:buClr>
              <a:buSzPct val="75000"/>
              <a:buChar char="★"/>
              <a:defRPr sz="4800" b="0">
                <a:latin typeface="华文楷体"/>
                <a:ea typeface="华文楷体"/>
                <a:cs typeface="华文楷体"/>
                <a:sym typeface="华文楷体"/>
              </a:defRPr>
            </a:pPr>
            <a:r>
              <a:t>热电偶</a:t>
            </a:r>
          </a:p>
          <a:p>
            <a:pPr marL="666750" indent="-666750">
              <a:spcBef>
                <a:spcPts val="3000"/>
              </a:spcBef>
              <a:buClr>
                <a:schemeClr val="accent4">
                  <a:hueOff val="-461056"/>
                  <a:satOff val="4338"/>
                  <a:lumOff val="-10225"/>
                </a:schemeClr>
              </a:buClr>
              <a:buSzPct val="75000"/>
              <a:buChar char="★"/>
              <a:defRPr sz="4800" b="0">
                <a:latin typeface="华文楷体"/>
                <a:ea typeface="华文楷体"/>
                <a:cs typeface="华文楷体"/>
                <a:sym typeface="华文楷体"/>
              </a:defRPr>
            </a:pPr>
            <a:r>
              <a:t>热电阻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a:t>
            </a:fld>
            <a:endParaRPr lang="zh-CN" altLang="en-US"/>
          </a:p>
        </p:txBody>
      </p:sp>
    </p:spTree>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 name="正温度系数（PTC）…"/>
          <p:cNvSpPr txBox="1"/>
          <p:nvPr/>
        </p:nvSpPr>
        <p:spPr>
          <a:xfrm>
            <a:off x="853008" y="2266950"/>
            <a:ext cx="7040563" cy="4254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42900" indent="-342900" algn="l" defTabSz="457200">
              <a:defRPr sz="2600" b="0">
                <a:solidFill>
                  <a:srgbClr val="D84800"/>
                </a:solidFill>
                <a:latin typeface="Helvetica"/>
                <a:ea typeface="Helvetica"/>
                <a:cs typeface="Helvetica"/>
                <a:sym typeface="Helvetica"/>
              </a:defRPr>
            </a:pPr>
            <a:r>
              <a:t>正温度系数（PTC）</a:t>
            </a:r>
          </a:p>
          <a:p>
            <a:pPr algn="l" defTabSz="457200">
              <a:defRPr sz="2600" b="0">
                <a:latin typeface="Helvetica"/>
                <a:ea typeface="Helvetica"/>
                <a:cs typeface="Helvetica"/>
                <a:sym typeface="Helvetica"/>
              </a:defRPr>
            </a:pPr>
            <a:r>
              <a:t>用途：彩电消磁，各种电器设备的过热保护，发热源的定温控制，限流元件。</a:t>
            </a:r>
            <a:endParaRPr>
              <a:solidFill>
                <a:srgbClr val="D84800"/>
              </a:solidFill>
            </a:endParaRPr>
          </a:p>
          <a:p>
            <a:pPr marL="342900" indent="-342900" algn="l" defTabSz="457200">
              <a:defRPr sz="2600" b="0">
                <a:solidFill>
                  <a:srgbClr val="D84800"/>
                </a:solidFill>
                <a:latin typeface="Helvetica"/>
                <a:ea typeface="Helvetica"/>
                <a:cs typeface="Helvetica"/>
                <a:sym typeface="Helvetica"/>
              </a:defRPr>
            </a:pPr>
            <a:r>
              <a:t>临界温度系数（CTR）</a:t>
            </a:r>
          </a:p>
          <a:p>
            <a:pPr algn="l" defTabSz="457200">
              <a:defRPr sz="2600" b="0">
                <a:latin typeface="Helvetica"/>
                <a:ea typeface="Helvetica"/>
                <a:cs typeface="Helvetica"/>
                <a:sym typeface="Helvetica"/>
              </a:defRPr>
            </a:pPr>
            <a:r>
              <a:t>用途：温度开关</a:t>
            </a:r>
            <a:endParaRPr>
              <a:solidFill>
                <a:srgbClr val="D84800"/>
              </a:solidFill>
            </a:endParaRPr>
          </a:p>
          <a:p>
            <a:pPr marL="342900" indent="-342900" algn="l" defTabSz="457200">
              <a:defRPr sz="2600" b="0">
                <a:solidFill>
                  <a:srgbClr val="D84800"/>
                </a:solidFill>
                <a:latin typeface="Helvetica"/>
                <a:ea typeface="Helvetica"/>
                <a:cs typeface="Helvetica"/>
                <a:sym typeface="Helvetica"/>
              </a:defRPr>
            </a:pPr>
            <a:r>
              <a:t>负温度系数（NTC）</a:t>
            </a:r>
          </a:p>
          <a:p>
            <a:pPr algn="l" defTabSz="457200">
              <a:defRPr sz="2600" b="0">
                <a:latin typeface="Helvetica"/>
                <a:ea typeface="Helvetica"/>
                <a:cs typeface="Helvetica"/>
                <a:sym typeface="Helvetica"/>
              </a:defRPr>
            </a:pPr>
            <a:r>
              <a:t>应用：点温、表面温度、温差、温场等测量、控制及电子线路的热补偿线路</a:t>
            </a:r>
            <a:endParaRPr>
              <a:solidFill>
                <a:srgbClr val="D84800"/>
              </a:solidFill>
            </a:endParaRPr>
          </a:p>
        </p:txBody>
      </p:sp>
      <p:pic>
        <p:nvPicPr>
          <p:cNvPr id="738" name="图像" descr="图像"/>
          <p:cNvPicPr>
            <a:picLocks noChangeAspect="1"/>
          </p:cNvPicPr>
          <p:nvPr/>
        </p:nvPicPr>
        <p:blipFill>
          <a:blip r:embed="rId2">
            <a:extLst/>
          </a:blip>
          <a:stretch>
            <a:fillRect/>
          </a:stretch>
        </p:blipFill>
        <p:spPr>
          <a:xfrm>
            <a:off x="8010178" y="2082800"/>
            <a:ext cx="4127501" cy="4445000"/>
          </a:xfrm>
          <a:prstGeom prst="rect">
            <a:avLst/>
          </a:prstGeom>
          <a:ln w="12700">
            <a:miter lim="400000"/>
          </a:ln>
        </p:spPr>
      </p:pic>
      <p:sp>
        <p:nvSpPr>
          <p:cNvPr id="739" name="热敏电阻"/>
          <p:cNvSpPr>
            <a:spLocks noGrp="1"/>
          </p:cNvSpPr>
          <p:nvPr>
            <p:ph type="title"/>
          </p:nvPr>
        </p:nvSpPr>
        <p:spPr>
          <a:prstGeom prst="rect">
            <a:avLst/>
          </a:prstGeom>
        </p:spPr>
        <p:txBody>
          <a:bodyPr/>
          <a:lstStyle/>
          <a:p>
            <a:r>
              <a:t>热敏电阻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50</a:t>
            </a:fld>
            <a:endParaRPr lang="zh-CN" altLang="en-US"/>
          </a:p>
        </p:txBody>
      </p:sp>
    </p:spTree>
  </p:cSld>
  <p:clrMapOvr>
    <a:masterClrMapping/>
  </p:clrMapOvr>
  <p:transition spd="med"/>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 name="稳态情况下，通过热敏电阻的电流I与其两端的电压U之间的关系称为热敏电阻的伏安特性"/>
          <p:cNvSpPr txBox="1"/>
          <p:nvPr/>
        </p:nvSpPr>
        <p:spPr>
          <a:xfrm>
            <a:off x="661792" y="2109780"/>
            <a:ext cx="12565385" cy="520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b="0">
                <a:latin typeface="Helvetica"/>
                <a:ea typeface="Helvetica"/>
                <a:cs typeface="Helvetica"/>
                <a:sym typeface="Helvetica"/>
              </a:defRPr>
            </a:lvl1pPr>
          </a:lstStyle>
          <a:p>
            <a:r>
              <a:t>稳态情况下，通过热敏电阻的电流I与其两端的电压U之间的关系称为热敏电阻的伏安特性 </a:t>
            </a:r>
          </a:p>
        </p:txBody>
      </p:sp>
      <p:sp>
        <p:nvSpPr>
          <p:cNvPr id="742" name="当流过热敏电阻的电流很小时，不足以使之加热，电阻值只决定于环境温度，伏安特性是直线，遵循欧姆定律，主要用来测温。…"/>
          <p:cNvSpPr txBox="1"/>
          <p:nvPr/>
        </p:nvSpPr>
        <p:spPr>
          <a:xfrm>
            <a:off x="553913" y="5760105"/>
            <a:ext cx="11896974" cy="3416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spcBef>
                <a:spcPts val="1700"/>
              </a:spcBef>
              <a:defRPr b="0">
                <a:latin typeface="Helvetica"/>
                <a:ea typeface="Helvetica"/>
                <a:cs typeface="Helvetica"/>
                <a:sym typeface="Helvetica"/>
              </a:defRPr>
            </a:pPr>
            <a:r>
              <a:t>    当流过热敏电阻的</a:t>
            </a:r>
            <a:r>
              <a:rPr>
                <a:solidFill>
                  <a:schemeClr val="accent5">
                    <a:hueOff val="-82419"/>
                    <a:satOff val="-9513"/>
                    <a:lumOff val="-16343"/>
                  </a:schemeClr>
                </a:solidFill>
              </a:rPr>
              <a:t>电流很小</a:t>
            </a:r>
            <a:r>
              <a:t>时，不足以使之加热，电阻值只决定于环境温度，伏安特性是直线，遵循欧姆定律，</a:t>
            </a:r>
            <a:r>
              <a:rPr>
                <a:solidFill>
                  <a:schemeClr val="accent5">
                    <a:hueOff val="-82419"/>
                    <a:satOff val="-9513"/>
                    <a:lumOff val="-16343"/>
                  </a:schemeClr>
                </a:solidFill>
              </a:rPr>
              <a:t>主要用来测温</a:t>
            </a:r>
            <a:r>
              <a:t>。</a:t>
            </a:r>
          </a:p>
          <a:p>
            <a:pPr algn="l" defTabSz="457200">
              <a:spcBef>
                <a:spcPts val="1700"/>
              </a:spcBef>
              <a:defRPr b="0">
                <a:latin typeface="Helvetica"/>
                <a:ea typeface="Helvetica"/>
                <a:cs typeface="Helvetica"/>
                <a:sym typeface="Helvetica"/>
              </a:defRPr>
            </a:pPr>
            <a:r>
              <a:t>    当电流增大到一定值时，流过热敏电阻的电流使温度升高，出现负阻特性。其所能升高的温度与环境条件(周围介质温度及散热条件)有关。当电流和周围介质温度一定时，热敏电阻的电阻值取决于介质的流速、流量、密度等散热条件。可用它来</a:t>
            </a:r>
            <a:r>
              <a:rPr>
                <a:solidFill>
                  <a:srgbClr val="FF2600"/>
                </a:solidFill>
              </a:rPr>
              <a:t>测量流体速度和介质密度</a:t>
            </a:r>
            <a:r>
              <a:t>。</a:t>
            </a:r>
          </a:p>
        </p:txBody>
      </p:sp>
      <p:grpSp>
        <p:nvGrpSpPr>
          <p:cNvPr id="745" name="成组"/>
          <p:cNvGrpSpPr/>
          <p:nvPr/>
        </p:nvGrpSpPr>
        <p:grpSpPr>
          <a:xfrm>
            <a:off x="4364989" y="2632064"/>
            <a:ext cx="3588311" cy="2900099"/>
            <a:chOff x="0" y="0"/>
            <a:chExt cx="3588310" cy="2900097"/>
          </a:xfrm>
        </p:grpSpPr>
        <p:pic>
          <p:nvPicPr>
            <p:cNvPr id="743" name="图像" descr="图像"/>
            <p:cNvPicPr>
              <a:picLocks noChangeAspect="1"/>
            </p:cNvPicPr>
            <p:nvPr/>
          </p:nvPicPr>
          <p:blipFill>
            <a:blip r:embed="rId2">
              <a:extLst/>
            </a:blip>
            <a:srcRect l="15433" t="7094" r="8318" b="18573"/>
            <a:stretch>
              <a:fillRect/>
            </a:stretch>
          </p:blipFill>
          <p:spPr>
            <a:xfrm>
              <a:off x="0" y="0"/>
              <a:ext cx="3588311" cy="2373742"/>
            </a:xfrm>
            <a:prstGeom prst="rect">
              <a:avLst/>
            </a:prstGeom>
            <a:ln w="12700" cap="flat">
              <a:noFill/>
              <a:miter lim="400000"/>
            </a:ln>
            <a:effectLst/>
          </p:spPr>
        </p:pic>
        <p:sp>
          <p:nvSpPr>
            <p:cNvPr id="744" name="热敏电阻的伏安特性"/>
            <p:cNvSpPr txBox="1"/>
            <p:nvPr/>
          </p:nvSpPr>
          <p:spPr>
            <a:xfrm>
              <a:off x="593923" y="2442897"/>
              <a:ext cx="2400301" cy="457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000">
                  <a:solidFill>
                    <a:srgbClr val="5E5E5E"/>
                  </a:solidFill>
                </a:defRPr>
              </a:lvl1pPr>
            </a:lstStyle>
            <a:p>
              <a:r>
                <a:t>热敏电阻的伏安特性</a:t>
              </a:r>
            </a:p>
          </p:txBody>
        </p:sp>
      </p:grpSp>
      <p:sp>
        <p:nvSpPr>
          <p:cNvPr id="746" name="热敏电阻"/>
          <p:cNvSpPr>
            <a:spLocks noGrp="1"/>
          </p:cNvSpPr>
          <p:nvPr>
            <p:ph type="title"/>
          </p:nvPr>
        </p:nvSpPr>
        <p:spPr>
          <a:prstGeom prst="rect">
            <a:avLst/>
          </a:prstGeom>
        </p:spPr>
        <p:txBody>
          <a:bodyPr/>
          <a:lstStyle/>
          <a:p>
            <a:r>
              <a:t>热敏电阻</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51</a:t>
            </a:fld>
            <a:endParaRPr lang="zh-CN" altLang="en-US"/>
          </a:p>
        </p:txBody>
      </p:sp>
    </p:spTree>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标题"/>
          <p:cNvSpPr>
            <a:spLocks noGrp="1"/>
          </p:cNvSpPr>
          <p:nvPr>
            <p:ph type="title"/>
          </p:nvPr>
        </p:nvSpPr>
        <p:spPr>
          <a:prstGeom prst="rect">
            <a:avLst/>
          </a:prstGeom>
        </p:spPr>
        <p:txBody>
          <a:bodyPr/>
          <a:lstStyle/>
          <a:p>
            <a:r>
              <a:rPr lang="zh-CN" altLang="en-US" dirty="0" smtClean="0"/>
              <a:t>补偿</a:t>
            </a:r>
            <a:endParaRPr dirty="0"/>
          </a:p>
        </p:txBody>
      </p:sp>
      <p:sp>
        <p:nvSpPr>
          <p:cNvPr id="749" name="解决办法：串联或并联温度系数很小的金属电阻，使热敏电阻阻值在一定范围内呈线性关系。"/>
          <p:cNvSpPr txBox="1"/>
          <p:nvPr/>
        </p:nvSpPr>
        <p:spPr>
          <a:xfrm>
            <a:off x="733626" y="1783247"/>
            <a:ext cx="11823019" cy="111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42900" indent="-342900" algn="l" defTabSz="457200">
              <a:defRPr sz="2800" b="0">
                <a:latin typeface="Helvetica"/>
                <a:ea typeface="Helvetica"/>
                <a:cs typeface="Helvetica"/>
                <a:sym typeface="Helvetica"/>
              </a:defRPr>
            </a:pPr>
            <a:r>
              <a:t>           </a:t>
            </a:r>
            <a:r>
              <a:rPr>
                <a:solidFill>
                  <a:srgbClr val="E02DA4"/>
                </a:solidFill>
              </a:rPr>
              <a:t>解决办法</a:t>
            </a:r>
            <a:r>
              <a:t>：串联或并联温度系数很小的金属电阻，</a:t>
            </a:r>
            <a:r>
              <a:rPr>
                <a:solidFill>
                  <a:srgbClr val="4349AA"/>
                </a:solidFill>
              </a:rPr>
              <a:t>使热敏电阻阻值在一定范围内呈线性关系</a:t>
            </a:r>
            <a:r>
              <a:t>。</a:t>
            </a:r>
          </a:p>
        </p:txBody>
      </p:sp>
      <p:pic>
        <p:nvPicPr>
          <p:cNvPr id="750" name="图像" descr="图像"/>
          <p:cNvPicPr>
            <a:picLocks noChangeAspect="1"/>
          </p:cNvPicPr>
          <p:nvPr/>
        </p:nvPicPr>
        <p:blipFill>
          <a:blip r:embed="rId2">
            <a:extLst/>
          </a:blip>
          <a:srcRect t="2533" r="2502" b="13850"/>
          <a:stretch>
            <a:fillRect/>
          </a:stretch>
        </p:blipFill>
        <p:spPr>
          <a:xfrm>
            <a:off x="1074525" y="3124881"/>
            <a:ext cx="10617906" cy="3241160"/>
          </a:xfrm>
          <a:prstGeom prst="rect">
            <a:avLst/>
          </a:prstGeom>
          <a:ln w="12700">
            <a:miter lim="400000"/>
          </a:ln>
        </p:spPr>
      </p:pic>
      <p:sp>
        <p:nvSpPr>
          <p:cNvPr id="751" name="图(a)介绍一种金属电阻与热敏电阻串联以实现非线性校正的方法。只要金属电阻Rx选得合适，在一定温度范围内可得到近似双曲线特性〔图(b) Rs〕，即温度与电阻的倒数成线性关系，从而使温度与电流成线性关系〔图(c)〕。近年来已出现利用微机实现较宽温度范围内线性化校正的方案。"/>
          <p:cNvSpPr txBox="1"/>
          <p:nvPr/>
        </p:nvSpPr>
        <p:spPr>
          <a:xfrm>
            <a:off x="248176" y="6526189"/>
            <a:ext cx="11570491"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342900" indent="-342900" algn="l" defTabSz="457200">
              <a:defRPr sz="2200" b="0">
                <a:latin typeface="Helvetica"/>
                <a:ea typeface="Helvetica"/>
                <a:cs typeface="Helvetica"/>
                <a:sym typeface="Helvetica"/>
              </a:defRPr>
            </a:lvl1pPr>
          </a:lstStyle>
          <a:p>
            <a:r>
              <a:t>            图(a)介绍一种金属电阻与热敏电阻串联以实现非线性校正的方法。只要金属电阻Rx选得合适，在一定温度范围内可得到近似双曲线特性〔图(b) Rs〕，即温度与电阻的倒数成线性关系，从而使温度与电流成线性关系〔图(c)〕。近年来已出现利用微机实现较宽温度范围内线性化校正的方案。</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52</a:t>
            </a:fld>
            <a:endParaRPr lang="zh-CN" altLang="en-US"/>
          </a:p>
        </p:txBody>
      </p:sp>
    </p:spTree>
  </p:cSld>
  <p:clrMapOvr>
    <a:masterClrMapping/>
  </p:clrMapOvr>
  <p:transition spd="med"/>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热敏电阻的结构"/>
          <p:cNvSpPr>
            <a:spLocks noGrp="1"/>
          </p:cNvSpPr>
          <p:nvPr>
            <p:ph type="title"/>
          </p:nvPr>
        </p:nvSpPr>
        <p:spPr>
          <a:prstGeom prst="rect">
            <a:avLst/>
          </a:prstGeom>
        </p:spPr>
        <p:txBody>
          <a:bodyPr/>
          <a:lstStyle/>
          <a:p>
            <a:r>
              <a:t>热敏电阻的结构</a:t>
            </a:r>
          </a:p>
        </p:txBody>
      </p:sp>
      <p:sp>
        <p:nvSpPr>
          <p:cNvPr id="754" name="构成：热敏探头、引线、壳体…"/>
          <p:cNvSpPr txBox="1"/>
          <p:nvPr/>
        </p:nvSpPr>
        <p:spPr>
          <a:xfrm>
            <a:off x="1187935" y="2124833"/>
            <a:ext cx="10442241" cy="151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2600" b="0">
                <a:latin typeface="Helvetica"/>
                <a:ea typeface="Helvetica"/>
                <a:cs typeface="Helvetica"/>
                <a:sym typeface="Helvetica"/>
              </a:defRPr>
            </a:pPr>
            <a:r>
              <a:rPr>
                <a:solidFill>
                  <a:srgbClr val="FF2600"/>
                </a:solidFill>
              </a:rPr>
              <a:t>构成：</a:t>
            </a:r>
            <a:r>
              <a:t>热敏探头、引线、壳体</a:t>
            </a:r>
          </a:p>
          <a:p>
            <a:pPr algn="l" defTabSz="457200">
              <a:defRPr sz="2600" b="0">
                <a:latin typeface="Helvetica"/>
                <a:ea typeface="Helvetica"/>
                <a:cs typeface="Helvetica"/>
                <a:sym typeface="Helvetica"/>
              </a:defRPr>
            </a:pPr>
            <a:r>
              <a:rPr>
                <a:solidFill>
                  <a:srgbClr val="FF2600"/>
                </a:solidFill>
              </a:rPr>
              <a:t>二端和三端器件：</a:t>
            </a:r>
            <a:r>
              <a:t>为直热式，即热敏电阻直接由连接的电路获得功率；</a:t>
            </a:r>
          </a:p>
          <a:p>
            <a:pPr algn="l" defTabSz="457200">
              <a:defRPr sz="2600" b="0">
                <a:solidFill>
                  <a:srgbClr val="FF2600"/>
                </a:solidFill>
                <a:latin typeface="Helvetica"/>
                <a:ea typeface="Helvetica"/>
                <a:cs typeface="Helvetica"/>
                <a:sym typeface="Helvetica"/>
              </a:defRPr>
            </a:pPr>
            <a:r>
              <a:t>四端器件：</a:t>
            </a:r>
            <a:r>
              <a:rPr>
                <a:solidFill>
                  <a:srgbClr val="000000"/>
                </a:solidFill>
              </a:rPr>
              <a:t>旁热式</a:t>
            </a:r>
          </a:p>
        </p:txBody>
      </p:sp>
      <p:pic>
        <p:nvPicPr>
          <p:cNvPr id="755" name="图像" descr="图像"/>
          <p:cNvPicPr>
            <a:picLocks noChangeAspect="1"/>
          </p:cNvPicPr>
          <p:nvPr/>
        </p:nvPicPr>
        <p:blipFill>
          <a:blip r:embed="rId2">
            <a:extLst/>
          </a:blip>
          <a:stretch>
            <a:fillRect/>
          </a:stretch>
        </p:blipFill>
        <p:spPr>
          <a:xfrm>
            <a:off x="1807785" y="4230595"/>
            <a:ext cx="7480301" cy="3238501"/>
          </a:xfrm>
          <a:prstGeom prst="rect">
            <a:avLst/>
          </a:pr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53</a:t>
            </a:fld>
            <a:endParaRPr lang="zh-CN" altLang="en-US"/>
          </a:p>
        </p:txBody>
      </p:sp>
    </p:spTree>
  </p:cSld>
  <p:clrMapOvr>
    <a:masterClrMapping/>
  </p:clrMapOvr>
  <p:transition spd="med"/>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 name="热敏电阻的特性"/>
          <p:cNvSpPr>
            <a:spLocks noGrp="1"/>
          </p:cNvSpPr>
          <p:nvPr>
            <p:ph type="title"/>
          </p:nvPr>
        </p:nvSpPr>
        <p:spPr>
          <a:prstGeom prst="rect">
            <a:avLst/>
          </a:prstGeom>
        </p:spPr>
        <p:txBody>
          <a:bodyPr/>
          <a:lstStyle/>
          <a:p>
            <a:r>
              <a:t>热敏电阻的特性</a:t>
            </a:r>
          </a:p>
        </p:txBody>
      </p:sp>
      <p:sp>
        <p:nvSpPr>
          <p:cNvPr id="758" name="（1）标称阻值RH…"/>
          <p:cNvSpPr txBox="1"/>
          <p:nvPr/>
        </p:nvSpPr>
        <p:spPr>
          <a:xfrm>
            <a:off x="1206456" y="2366758"/>
            <a:ext cx="7162652" cy="1135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（1）标称阻值R</a:t>
            </a:r>
            <a:r>
              <a:rPr baseline="-5999"/>
              <a:t>H</a:t>
            </a:r>
          </a:p>
          <a:p>
            <a:pPr algn="l" defTabSz="457200">
              <a:lnSpc>
                <a:spcPct val="120000"/>
              </a:lnSpc>
              <a:defRPr sz="2600" b="0">
                <a:latin typeface="Helvetica"/>
                <a:ea typeface="Helvetica"/>
                <a:cs typeface="Helvetica"/>
                <a:sym typeface="Helvetica"/>
              </a:defRPr>
            </a:pPr>
            <a:r>
              <a:t>    环境温度为25℃时测得的电阻值，又称冷电阻</a:t>
            </a:r>
          </a:p>
        </p:txBody>
      </p:sp>
      <p:sp>
        <p:nvSpPr>
          <p:cNvPr id="759" name="（2）容量C…"/>
          <p:cNvSpPr txBox="1"/>
          <p:nvPr/>
        </p:nvSpPr>
        <p:spPr>
          <a:xfrm>
            <a:off x="1206456" y="3534596"/>
            <a:ext cx="9826018" cy="1135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（2）容量C  </a:t>
            </a:r>
          </a:p>
          <a:p>
            <a:pPr algn="l" defTabSz="457200">
              <a:lnSpc>
                <a:spcPct val="120000"/>
              </a:lnSpc>
              <a:defRPr sz="2600" b="0">
                <a:latin typeface="Helvetica"/>
                <a:ea typeface="Helvetica"/>
                <a:cs typeface="Helvetica"/>
                <a:sym typeface="Helvetica"/>
              </a:defRPr>
            </a:pPr>
            <a:r>
              <a:t>    热敏电阻的温度变化1℃所需吸收或释放的热量，单位为J／℃。</a:t>
            </a:r>
          </a:p>
        </p:txBody>
      </p:sp>
      <p:sp>
        <p:nvSpPr>
          <p:cNvPr id="760" name="（3）时间常数…"/>
          <p:cNvSpPr txBox="1"/>
          <p:nvPr/>
        </p:nvSpPr>
        <p:spPr>
          <a:xfrm>
            <a:off x="1206456" y="4702433"/>
            <a:ext cx="11667464" cy="16992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lnSpc>
                <a:spcPct val="120000"/>
              </a:lnSpc>
              <a:defRPr sz="2600" b="0">
                <a:latin typeface="Helvetica"/>
                <a:ea typeface="Helvetica"/>
                <a:cs typeface="Helvetica"/>
                <a:sym typeface="Helvetica"/>
              </a:defRPr>
            </a:pPr>
            <a:r>
              <a:t>（3）时间常数  </a:t>
            </a:r>
          </a:p>
          <a:p>
            <a:pPr algn="l" defTabSz="457200">
              <a:lnSpc>
                <a:spcPct val="120000"/>
              </a:lnSpc>
              <a:defRPr sz="2600" b="0">
                <a:latin typeface="Helvetica"/>
                <a:ea typeface="Helvetica"/>
                <a:cs typeface="Helvetica"/>
                <a:sym typeface="Helvetica"/>
              </a:defRPr>
            </a:pPr>
            <a:r>
              <a:t>    温度为T</a:t>
            </a:r>
            <a:r>
              <a:rPr baseline="-5999"/>
              <a:t>0</a:t>
            </a:r>
            <a:r>
              <a:t>的热敏电阻突然置于温度为T的介质中，热敏电阻阻值则从R</a:t>
            </a:r>
            <a:r>
              <a:rPr baseline="-5999"/>
              <a:t>0</a:t>
            </a:r>
            <a:r>
              <a:t>变化到（R</a:t>
            </a:r>
            <a:r>
              <a:rPr baseline="-5999"/>
              <a:t>T0</a:t>
            </a:r>
            <a:r>
              <a:t>-R</a:t>
            </a:r>
            <a:r>
              <a:rPr baseline="-5999"/>
              <a:t>T</a:t>
            </a:r>
            <a:r>
              <a:t>)80%所需要的时间，称为热敏电阻的时间常数。 </a:t>
            </a:r>
          </a:p>
        </p:txBody>
      </p:sp>
      <p:sp>
        <p:nvSpPr>
          <p:cNvPr id="761" name="（4）额定功率PE…"/>
          <p:cNvSpPr txBox="1"/>
          <p:nvPr/>
        </p:nvSpPr>
        <p:spPr>
          <a:xfrm>
            <a:off x="1206456" y="6699931"/>
            <a:ext cx="10882400" cy="11353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（4）额定功率P</a:t>
            </a:r>
            <a:r>
              <a:rPr baseline="-5999"/>
              <a:t>E</a:t>
            </a:r>
          </a:p>
          <a:p>
            <a:pPr algn="l" defTabSz="457200">
              <a:lnSpc>
                <a:spcPct val="120000"/>
              </a:lnSpc>
              <a:defRPr sz="2600" b="0">
                <a:latin typeface="Helvetica"/>
                <a:ea typeface="Helvetica"/>
                <a:cs typeface="Helvetica"/>
                <a:sym typeface="Helvetica"/>
              </a:defRPr>
            </a:pPr>
            <a:r>
              <a:t>     指热敏电阻在规定条件下,长期连续使用所允许的耗散功率，单位为W。</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54</a:t>
            </a:fld>
            <a:endParaRPr lang="zh-CN" altLang="en-US"/>
          </a:p>
        </p:txBody>
      </p:sp>
    </p:spTree>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 name="(1)近年来研制的玻璃封装热敏电阻具有较好的耐热性、可靠性、频响特性。…"/>
          <p:cNvSpPr txBox="1"/>
          <p:nvPr/>
        </p:nvSpPr>
        <p:spPr>
          <a:xfrm>
            <a:off x="799449" y="3124200"/>
            <a:ext cx="11717857" cy="3505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342900" indent="-342900" algn="l" defTabSz="457200">
              <a:defRPr sz="2800" b="0">
                <a:latin typeface="Helvetica"/>
                <a:ea typeface="Helvetica"/>
                <a:cs typeface="Helvetica"/>
                <a:sym typeface="Helvetica"/>
              </a:defRPr>
            </a:pPr>
            <a:r>
              <a:t>(1)近年来研制的玻璃封装热敏电阻具有较好的耐热性、可靠性、频响特性。</a:t>
            </a:r>
          </a:p>
          <a:p>
            <a:pPr marL="342900" indent="-342900" algn="l" defTabSz="457200">
              <a:defRPr sz="2800" b="0">
                <a:latin typeface="Helvetica"/>
                <a:ea typeface="Helvetica"/>
                <a:cs typeface="Helvetica"/>
                <a:sym typeface="Helvetica"/>
              </a:defRPr>
            </a:pPr>
            <a:r>
              <a:t>(2)氧化物热敏电阻的灵敏度都比较高，但只能在低于300℃时工作。</a:t>
            </a:r>
          </a:p>
          <a:p>
            <a:pPr marL="342900" indent="-342900" algn="l" defTabSz="457200">
              <a:defRPr sz="2800" b="0">
                <a:latin typeface="Helvetica"/>
                <a:ea typeface="Helvetica"/>
                <a:cs typeface="Helvetica"/>
                <a:sym typeface="Helvetica"/>
              </a:defRPr>
            </a:pPr>
            <a:endParaRPr/>
          </a:p>
          <a:p>
            <a:pPr marL="342900" indent="-342900" algn="l" defTabSz="457200">
              <a:defRPr sz="2800" b="0">
                <a:latin typeface="Helvetica"/>
                <a:ea typeface="Helvetica"/>
                <a:cs typeface="Helvetica"/>
                <a:sym typeface="Helvetica"/>
              </a:defRPr>
            </a:pPr>
            <a:r>
              <a:t>(3)负温度系数热敏电阻的特性曲线非线性严重。</a:t>
            </a:r>
          </a:p>
          <a:p>
            <a:pPr marL="342900" indent="-342900" algn="l" defTabSz="457200">
              <a:defRPr sz="2800" b="0">
                <a:latin typeface="Helvetica"/>
                <a:ea typeface="Helvetica"/>
                <a:cs typeface="Helvetica"/>
                <a:sym typeface="Helvetica"/>
              </a:defRPr>
            </a:pPr>
            <a:endParaRPr/>
          </a:p>
          <a:p>
            <a:pPr marL="342900" indent="-342900" algn="l" defTabSz="457200">
              <a:defRPr sz="2800" b="0">
                <a:latin typeface="Helvetica"/>
                <a:ea typeface="Helvetica"/>
                <a:cs typeface="Helvetica"/>
                <a:sym typeface="Helvetica"/>
              </a:defRPr>
            </a:pPr>
            <a:r>
              <a:t>(4)近年来发现四氰醌二甲烷新型有机半导体材料，具有电阻率随温度迅速变化的特性。</a:t>
            </a:r>
          </a:p>
        </p:txBody>
      </p:sp>
      <p:sp>
        <p:nvSpPr>
          <p:cNvPr id="764" name="热敏电阻的特性"/>
          <p:cNvSpPr>
            <a:spLocks noGrp="1"/>
          </p:cNvSpPr>
          <p:nvPr>
            <p:ph type="title"/>
          </p:nvPr>
        </p:nvSpPr>
        <p:spPr>
          <a:prstGeom prst="rect">
            <a:avLst/>
          </a:prstGeom>
        </p:spPr>
        <p:txBody>
          <a:bodyPr/>
          <a:lstStyle/>
          <a:p>
            <a:r>
              <a:t>热敏电阻的特性</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55</a:t>
            </a:fld>
            <a:endParaRPr lang="zh-CN" altLang="en-US"/>
          </a:p>
        </p:txBody>
      </p:sp>
    </p:spTree>
  </p:cSld>
  <p:clrMapOvr>
    <a:masterClrMapping/>
  </p:clrMapOvr>
  <p:transition spd="med"/>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6" name="图像" descr="图像"/>
          <p:cNvPicPr>
            <a:picLocks noChangeAspect="1"/>
          </p:cNvPicPr>
          <p:nvPr/>
        </p:nvPicPr>
        <p:blipFill>
          <a:blip r:embed="rId2">
            <a:extLst/>
          </a:blip>
          <a:stretch>
            <a:fillRect/>
          </a:stretch>
        </p:blipFill>
        <p:spPr>
          <a:xfrm>
            <a:off x="1737545" y="1803400"/>
            <a:ext cx="3479801" cy="2616200"/>
          </a:xfrm>
          <a:prstGeom prst="rect">
            <a:avLst/>
          </a:prstGeom>
          <a:ln w="12700">
            <a:miter lim="400000"/>
          </a:ln>
        </p:spPr>
      </p:pic>
      <p:pic>
        <p:nvPicPr>
          <p:cNvPr id="767" name="图像" descr="图像"/>
          <p:cNvPicPr>
            <a:picLocks noChangeAspect="1"/>
          </p:cNvPicPr>
          <p:nvPr/>
        </p:nvPicPr>
        <p:blipFill>
          <a:blip r:embed="rId3">
            <a:extLst/>
          </a:blip>
          <a:stretch>
            <a:fillRect/>
          </a:stretch>
        </p:blipFill>
        <p:spPr>
          <a:xfrm>
            <a:off x="1803121" y="5237608"/>
            <a:ext cx="1993901" cy="2654301"/>
          </a:xfrm>
          <a:prstGeom prst="rect">
            <a:avLst/>
          </a:prstGeom>
          <a:ln w="12700">
            <a:miter lim="400000"/>
          </a:ln>
        </p:spPr>
      </p:pic>
      <p:sp>
        <p:nvSpPr>
          <p:cNvPr id="768" name="热敏电阻用于CPU的温度测量"/>
          <p:cNvSpPr txBox="1"/>
          <p:nvPr/>
        </p:nvSpPr>
        <p:spPr>
          <a:xfrm>
            <a:off x="1600694" y="7986490"/>
            <a:ext cx="4875487"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2800" b="0">
                <a:solidFill>
                  <a:srgbClr val="4349AA"/>
                </a:solidFill>
                <a:latin typeface="Helvetica"/>
                <a:ea typeface="Helvetica"/>
                <a:cs typeface="Helvetica"/>
                <a:sym typeface="Helvetica"/>
              </a:defRPr>
            </a:lvl1pPr>
          </a:lstStyle>
          <a:p>
            <a:r>
              <a:t>热敏电阻用于CPU的温度测量 </a:t>
            </a:r>
          </a:p>
        </p:txBody>
      </p:sp>
      <p:pic>
        <p:nvPicPr>
          <p:cNvPr id="769" name="图像" descr="图像"/>
          <p:cNvPicPr>
            <a:picLocks noChangeAspect="1"/>
          </p:cNvPicPr>
          <p:nvPr/>
        </p:nvPicPr>
        <p:blipFill>
          <a:blip r:embed="rId4">
            <a:extLst/>
          </a:blip>
          <a:stretch>
            <a:fillRect/>
          </a:stretch>
        </p:blipFill>
        <p:spPr>
          <a:xfrm>
            <a:off x="7061200" y="2406650"/>
            <a:ext cx="4165600" cy="2171700"/>
          </a:xfrm>
          <a:prstGeom prst="rect">
            <a:avLst/>
          </a:prstGeom>
          <a:ln w="12700">
            <a:miter lim="400000"/>
          </a:ln>
        </p:spPr>
      </p:pic>
      <p:sp>
        <p:nvSpPr>
          <p:cNvPr id="770" name="热敏电阻用于电热水器的 温度测量及控制"/>
          <p:cNvSpPr txBox="1"/>
          <p:nvPr/>
        </p:nvSpPr>
        <p:spPr>
          <a:xfrm>
            <a:off x="7537450" y="1149350"/>
            <a:ext cx="3467100" cy="1308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b="0">
                <a:solidFill>
                  <a:srgbClr val="4349AA"/>
                </a:solidFill>
                <a:latin typeface="Helvetica"/>
                <a:ea typeface="Helvetica"/>
                <a:cs typeface="Helvetica"/>
                <a:sym typeface="Helvetica"/>
              </a:defRPr>
            </a:pPr>
            <a:r>
              <a:t>热敏电阻用于电热水器的</a:t>
            </a:r>
            <a:br/>
            <a:r>
              <a:t>温度测量及控制 </a:t>
            </a:r>
          </a:p>
        </p:txBody>
      </p:sp>
      <p:sp>
        <p:nvSpPr>
          <p:cNvPr id="771" name="热电式传感器应用"/>
          <p:cNvSpPr>
            <a:spLocks noGrp="1"/>
          </p:cNvSpPr>
          <p:nvPr>
            <p:ph type="title"/>
          </p:nvPr>
        </p:nvSpPr>
        <p:spPr>
          <a:prstGeom prst="rect">
            <a:avLst/>
          </a:prstGeom>
        </p:spPr>
        <p:txBody>
          <a:bodyPr/>
          <a:lstStyle>
            <a:lvl1pPr defTabSz="549148">
              <a:defRPr sz="4230"/>
            </a:lvl1pPr>
          </a:lstStyle>
          <a:p>
            <a:r>
              <a:t>热电式传感器应用</a:t>
            </a:r>
          </a:p>
        </p:txBody>
      </p:sp>
      <p:grpSp>
        <p:nvGrpSpPr>
          <p:cNvPr id="774" name="成组"/>
          <p:cNvGrpSpPr/>
          <p:nvPr/>
        </p:nvGrpSpPr>
        <p:grpSpPr>
          <a:xfrm>
            <a:off x="7747000" y="5535902"/>
            <a:ext cx="2924548" cy="3430719"/>
            <a:chOff x="0" y="0"/>
            <a:chExt cx="2924547" cy="3430718"/>
          </a:xfrm>
        </p:grpSpPr>
        <p:sp>
          <p:nvSpPr>
            <p:cNvPr id="772" name="热敏电阻体温表"/>
            <p:cNvSpPr txBox="1"/>
            <p:nvPr/>
          </p:nvSpPr>
          <p:spPr>
            <a:xfrm>
              <a:off x="123452" y="2389318"/>
              <a:ext cx="2801096" cy="10414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lgn="l" defTabSz="457200">
                <a:defRPr sz="2800" b="0">
                  <a:solidFill>
                    <a:srgbClr val="4349AA"/>
                  </a:solidFill>
                  <a:latin typeface="Helvetica"/>
                  <a:ea typeface="Helvetica"/>
                  <a:cs typeface="Helvetica"/>
                  <a:sym typeface="Helvetica"/>
                </a:defRPr>
              </a:lvl1pPr>
            </a:lstStyle>
            <a:p>
              <a:r>
                <a:t>热敏电阻体温表 </a:t>
              </a:r>
            </a:p>
          </p:txBody>
        </p:sp>
        <p:pic>
          <p:nvPicPr>
            <p:cNvPr id="773" name="timg.jpeg" descr="timg.jpeg"/>
            <p:cNvPicPr>
              <a:picLocks noChangeAspect="1"/>
            </p:cNvPicPr>
            <p:nvPr/>
          </p:nvPicPr>
          <p:blipFill>
            <a:blip r:embed="rId5">
              <a:extLst/>
            </a:blip>
            <a:srcRect r="6" b="6"/>
            <a:stretch>
              <a:fillRect/>
            </a:stretch>
          </p:blipFill>
          <p:spPr>
            <a:xfrm>
              <a:off x="0" y="0"/>
              <a:ext cx="2794000" cy="2654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5894"/>
                  </a:lnTo>
                  <a:lnTo>
                    <a:pt x="0" y="9683"/>
                  </a:lnTo>
                  <a:lnTo>
                    <a:pt x="0" y="11785"/>
                  </a:lnTo>
                  <a:lnTo>
                    <a:pt x="126" y="11785"/>
                  </a:lnTo>
                  <a:lnTo>
                    <a:pt x="249" y="11785"/>
                  </a:lnTo>
                  <a:lnTo>
                    <a:pt x="261" y="11491"/>
                  </a:lnTo>
                  <a:lnTo>
                    <a:pt x="270" y="11197"/>
                  </a:lnTo>
                  <a:lnTo>
                    <a:pt x="405" y="11188"/>
                  </a:lnTo>
                  <a:lnTo>
                    <a:pt x="537" y="11175"/>
                  </a:lnTo>
                  <a:lnTo>
                    <a:pt x="549" y="10732"/>
                  </a:lnTo>
                  <a:lnTo>
                    <a:pt x="558" y="10290"/>
                  </a:lnTo>
                  <a:lnTo>
                    <a:pt x="693" y="10277"/>
                  </a:lnTo>
                  <a:lnTo>
                    <a:pt x="825" y="10264"/>
                  </a:lnTo>
                  <a:lnTo>
                    <a:pt x="835" y="9973"/>
                  </a:lnTo>
                  <a:lnTo>
                    <a:pt x="847" y="9683"/>
                  </a:lnTo>
                  <a:lnTo>
                    <a:pt x="979" y="9670"/>
                  </a:lnTo>
                  <a:cubicBezTo>
                    <a:pt x="1104" y="9659"/>
                    <a:pt x="1113" y="9649"/>
                    <a:pt x="1123" y="9518"/>
                  </a:cubicBezTo>
                  <a:cubicBezTo>
                    <a:pt x="1133" y="9386"/>
                    <a:pt x="1143" y="9380"/>
                    <a:pt x="1270" y="9369"/>
                  </a:cubicBezTo>
                  <a:lnTo>
                    <a:pt x="1405" y="9356"/>
                  </a:lnTo>
                  <a:lnTo>
                    <a:pt x="1405" y="8943"/>
                  </a:lnTo>
                  <a:lnTo>
                    <a:pt x="1405" y="8530"/>
                  </a:lnTo>
                  <a:lnTo>
                    <a:pt x="1126" y="8520"/>
                  </a:lnTo>
                  <a:lnTo>
                    <a:pt x="847" y="8507"/>
                  </a:lnTo>
                  <a:lnTo>
                    <a:pt x="847" y="8187"/>
                  </a:lnTo>
                  <a:lnTo>
                    <a:pt x="847" y="7864"/>
                  </a:lnTo>
                  <a:lnTo>
                    <a:pt x="1009" y="7864"/>
                  </a:lnTo>
                  <a:cubicBezTo>
                    <a:pt x="1171" y="7864"/>
                    <a:pt x="1170" y="7865"/>
                    <a:pt x="1181" y="8006"/>
                  </a:cubicBezTo>
                  <a:cubicBezTo>
                    <a:pt x="1191" y="8136"/>
                    <a:pt x="1202" y="8148"/>
                    <a:pt x="1298" y="8148"/>
                  </a:cubicBezTo>
                  <a:lnTo>
                    <a:pt x="1405" y="8148"/>
                  </a:lnTo>
                  <a:lnTo>
                    <a:pt x="1405" y="7580"/>
                  </a:lnTo>
                  <a:lnTo>
                    <a:pt x="1405" y="7015"/>
                  </a:lnTo>
                  <a:lnTo>
                    <a:pt x="1126" y="7002"/>
                  </a:lnTo>
                  <a:lnTo>
                    <a:pt x="847" y="6992"/>
                  </a:lnTo>
                  <a:lnTo>
                    <a:pt x="847" y="6821"/>
                  </a:lnTo>
                  <a:cubicBezTo>
                    <a:pt x="847" y="6651"/>
                    <a:pt x="847" y="6652"/>
                    <a:pt x="982" y="6640"/>
                  </a:cubicBezTo>
                  <a:lnTo>
                    <a:pt x="1117" y="6627"/>
                  </a:lnTo>
                  <a:lnTo>
                    <a:pt x="1117" y="6214"/>
                  </a:lnTo>
                  <a:lnTo>
                    <a:pt x="1117" y="5804"/>
                  </a:lnTo>
                  <a:lnTo>
                    <a:pt x="982" y="5791"/>
                  </a:lnTo>
                  <a:cubicBezTo>
                    <a:pt x="847" y="5779"/>
                    <a:pt x="847" y="5780"/>
                    <a:pt x="847" y="5610"/>
                  </a:cubicBezTo>
                  <a:lnTo>
                    <a:pt x="847" y="5439"/>
                  </a:lnTo>
                  <a:lnTo>
                    <a:pt x="1126" y="5429"/>
                  </a:lnTo>
                  <a:lnTo>
                    <a:pt x="1405" y="5416"/>
                  </a:lnTo>
                  <a:lnTo>
                    <a:pt x="1405" y="5155"/>
                  </a:lnTo>
                  <a:lnTo>
                    <a:pt x="1405" y="4893"/>
                  </a:lnTo>
                  <a:lnTo>
                    <a:pt x="1270" y="4883"/>
                  </a:lnTo>
                  <a:cubicBezTo>
                    <a:pt x="1136" y="4872"/>
                    <a:pt x="1135" y="4869"/>
                    <a:pt x="1135" y="4699"/>
                  </a:cubicBezTo>
                  <a:cubicBezTo>
                    <a:pt x="1135" y="4529"/>
                    <a:pt x="1136" y="4530"/>
                    <a:pt x="1270" y="4518"/>
                  </a:cubicBezTo>
                  <a:cubicBezTo>
                    <a:pt x="1392" y="4508"/>
                    <a:pt x="1405" y="4494"/>
                    <a:pt x="1405" y="4396"/>
                  </a:cubicBezTo>
                  <a:cubicBezTo>
                    <a:pt x="1405" y="4297"/>
                    <a:pt x="1392" y="4287"/>
                    <a:pt x="1270" y="4276"/>
                  </a:cubicBezTo>
                  <a:lnTo>
                    <a:pt x="1135" y="4263"/>
                  </a:lnTo>
                  <a:lnTo>
                    <a:pt x="1135" y="3940"/>
                  </a:lnTo>
                  <a:lnTo>
                    <a:pt x="1135" y="3620"/>
                  </a:lnTo>
                  <a:lnTo>
                    <a:pt x="1267" y="3608"/>
                  </a:lnTo>
                  <a:cubicBezTo>
                    <a:pt x="1392" y="3597"/>
                    <a:pt x="1401" y="3587"/>
                    <a:pt x="1411" y="3456"/>
                  </a:cubicBezTo>
                  <a:lnTo>
                    <a:pt x="1421" y="3317"/>
                  </a:lnTo>
                  <a:lnTo>
                    <a:pt x="1988" y="3304"/>
                  </a:lnTo>
                  <a:lnTo>
                    <a:pt x="2556" y="3294"/>
                  </a:lnTo>
                  <a:lnTo>
                    <a:pt x="2556" y="3184"/>
                  </a:lnTo>
                  <a:lnTo>
                    <a:pt x="2556" y="3071"/>
                  </a:lnTo>
                  <a:lnTo>
                    <a:pt x="1988" y="3062"/>
                  </a:lnTo>
                  <a:lnTo>
                    <a:pt x="1421" y="3052"/>
                  </a:lnTo>
                  <a:lnTo>
                    <a:pt x="1411" y="2910"/>
                  </a:lnTo>
                  <a:cubicBezTo>
                    <a:pt x="1401" y="2778"/>
                    <a:pt x="1392" y="2769"/>
                    <a:pt x="1267" y="2758"/>
                  </a:cubicBezTo>
                  <a:cubicBezTo>
                    <a:pt x="1142" y="2747"/>
                    <a:pt x="1133" y="2740"/>
                    <a:pt x="1123" y="2606"/>
                  </a:cubicBezTo>
                  <a:lnTo>
                    <a:pt x="1111" y="2464"/>
                  </a:lnTo>
                  <a:lnTo>
                    <a:pt x="865" y="2464"/>
                  </a:lnTo>
                  <a:lnTo>
                    <a:pt x="617" y="2464"/>
                  </a:lnTo>
                  <a:lnTo>
                    <a:pt x="604" y="2606"/>
                  </a:lnTo>
                  <a:cubicBezTo>
                    <a:pt x="593" y="2748"/>
                    <a:pt x="594" y="2748"/>
                    <a:pt x="433" y="2748"/>
                  </a:cubicBezTo>
                  <a:lnTo>
                    <a:pt x="270" y="2748"/>
                  </a:lnTo>
                  <a:lnTo>
                    <a:pt x="270" y="2425"/>
                  </a:lnTo>
                  <a:lnTo>
                    <a:pt x="270" y="2103"/>
                  </a:lnTo>
                  <a:lnTo>
                    <a:pt x="402" y="2093"/>
                  </a:lnTo>
                  <a:cubicBezTo>
                    <a:pt x="527" y="2082"/>
                    <a:pt x="536" y="2073"/>
                    <a:pt x="546" y="1941"/>
                  </a:cubicBezTo>
                  <a:cubicBezTo>
                    <a:pt x="557" y="1810"/>
                    <a:pt x="565" y="1800"/>
                    <a:pt x="690" y="1789"/>
                  </a:cubicBezTo>
                  <a:cubicBezTo>
                    <a:pt x="815" y="1778"/>
                    <a:pt x="824" y="1769"/>
                    <a:pt x="835" y="1637"/>
                  </a:cubicBezTo>
                  <a:lnTo>
                    <a:pt x="847" y="1495"/>
                  </a:lnTo>
                  <a:lnTo>
                    <a:pt x="1126" y="1486"/>
                  </a:lnTo>
                  <a:lnTo>
                    <a:pt x="1405" y="1476"/>
                  </a:lnTo>
                  <a:lnTo>
                    <a:pt x="1405" y="1366"/>
                  </a:lnTo>
                  <a:cubicBezTo>
                    <a:pt x="1405" y="1267"/>
                    <a:pt x="1393" y="1254"/>
                    <a:pt x="1270" y="1243"/>
                  </a:cubicBezTo>
                  <a:cubicBezTo>
                    <a:pt x="1136" y="1232"/>
                    <a:pt x="1135" y="1232"/>
                    <a:pt x="1135" y="1063"/>
                  </a:cubicBezTo>
                  <a:cubicBezTo>
                    <a:pt x="1135" y="893"/>
                    <a:pt x="1136" y="890"/>
                    <a:pt x="1270" y="878"/>
                  </a:cubicBezTo>
                  <a:lnTo>
                    <a:pt x="1405" y="866"/>
                  </a:lnTo>
                  <a:lnTo>
                    <a:pt x="1405" y="607"/>
                  </a:lnTo>
                  <a:lnTo>
                    <a:pt x="1405" y="346"/>
                  </a:lnTo>
                  <a:lnTo>
                    <a:pt x="1270" y="333"/>
                  </a:lnTo>
                  <a:cubicBezTo>
                    <a:pt x="1139" y="321"/>
                    <a:pt x="1134" y="318"/>
                    <a:pt x="1123" y="161"/>
                  </a:cubicBezTo>
                  <a:lnTo>
                    <a:pt x="1111" y="0"/>
                  </a:lnTo>
                  <a:lnTo>
                    <a:pt x="0" y="0"/>
                  </a:lnTo>
                  <a:close/>
                  <a:moveTo>
                    <a:pt x="2629" y="0"/>
                  </a:moveTo>
                  <a:lnTo>
                    <a:pt x="2629" y="129"/>
                  </a:lnTo>
                  <a:cubicBezTo>
                    <a:pt x="2629" y="252"/>
                    <a:pt x="2637" y="260"/>
                    <a:pt x="2764" y="271"/>
                  </a:cubicBezTo>
                  <a:cubicBezTo>
                    <a:pt x="2892" y="282"/>
                    <a:pt x="2898" y="292"/>
                    <a:pt x="2909" y="426"/>
                  </a:cubicBezTo>
                  <a:cubicBezTo>
                    <a:pt x="2919" y="556"/>
                    <a:pt x="2929" y="568"/>
                    <a:pt x="3025" y="568"/>
                  </a:cubicBezTo>
                  <a:lnTo>
                    <a:pt x="3133" y="568"/>
                  </a:lnTo>
                  <a:lnTo>
                    <a:pt x="3133" y="284"/>
                  </a:lnTo>
                  <a:lnTo>
                    <a:pt x="3133" y="0"/>
                  </a:lnTo>
                  <a:lnTo>
                    <a:pt x="2629" y="0"/>
                  </a:lnTo>
                  <a:close/>
                  <a:moveTo>
                    <a:pt x="3780" y="0"/>
                  </a:moveTo>
                  <a:lnTo>
                    <a:pt x="3780" y="129"/>
                  </a:lnTo>
                  <a:cubicBezTo>
                    <a:pt x="3780" y="252"/>
                    <a:pt x="3787" y="260"/>
                    <a:pt x="3915" y="271"/>
                  </a:cubicBezTo>
                  <a:cubicBezTo>
                    <a:pt x="4043" y="282"/>
                    <a:pt x="4052" y="292"/>
                    <a:pt x="4062" y="426"/>
                  </a:cubicBezTo>
                  <a:cubicBezTo>
                    <a:pt x="4072" y="555"/>
                    <a:pt x="4082" y="568"/>
                    <a:pt x="4176" y="568"/>
                  </a:cubicBezTo>
                  <a:cubicBezTo>
                    <a:pt x="4270" y="568"/>
                    <a:pt x="4282" y="555"/>
                    <a:pt x="4292" y="426"/>
                  </a:cubicBezTo>
                  <a:cubicBezTo>
                    <a:pt x="4303" y="292"/>
                    <a:pt x="4309" y="282"/>
                    <a:pt x="4437" y="271"/>
                  </a:cubicBezTo>
                  <a:cubicBezTo>
                    <a:pt x="4564" y="260"/>
                    <a:pt x="4572" y="252"/>
                    <a:pt x="4572" y="129"/>
                  </a:cubicBezTo>
                  <a:lnTo>
                    <a:pt x="4572" y="0"/>
                  </a:lnTo>
                  <a:lnTo>
                    <a:pt x="3780" y="0"/>
                  </a:lnTo>
                  <a:close/>
                  <a:moveTo>
                    <a:pt x="5329" y="0"/>
                  </a:moveTo>
                  <a:cubicBezTo>
                    <a:pt x="5230" y="0"/>
                    <a:pt x="5219" y="10"/>
                    <a:pt x="5219" y="132"/>
                  </a:cubicBezTo>
                  <a:cubicBezTo>
                    <a:pt x="5219" y="255"/>
                    <a:pt x="5230" y="265"/>
                    <a:pt x="5329" y="265"/>
                  </a:cubicBezTo>
                  <a:cubicBezTo>
                    <a:pt x="5429" y="265"/>
                    <a:pt x="5437" y="255"/>
                    <a:pt x="5437" y="132"/>
                  </a:cubicBezTo>
                  <a:cubicBezTo>
                    <a:pt x="5437" y="10"/>
                    <a:pt x="5429" y="0"/>
                    <a:pt x="5329" y="0"/>
                  </a:cubicBezTo>
                  <a:close/>
                  <a:moveTo>
                    <a:pt x="5796" y="0"/>
                  </a:moveTo>
                  <a:lnTo>
                    <a:pt x="5796" y="129"/>
                  </a:lnTo>
                  <a:cubicBezTo>
                    <a:pt x="5796" y="252"/>
                    <a:pt x="5803" y="260"/>
                    <a:pt x="5931" y="271"/>
                  </a:cubicBezTo>
                  <a:cubicBezTo>
                    <a:pt x="6058" y="282"/>
                    <a:pt x="6068" y="292"/>
                    <a:pt x="6078" y="426"/>
                  </a:cubicBezTo>
                  <a:lnTo>
                    <a:pt x="6090" y="568"/>
                  </a:lnTo>
                  <a:lnTo>
                    <a:pt x="6339" y="568"/>
                  </a:lnTo>
                  <a:lnTo>
                    <a:pt x="6587" y="568"/>
                  </a:lnTo>
                  <a:lnTo>
                    <a:pt x="6587" y="284"/>
                  </a:lnTo>
                  <a:lnTo>
                    <a:pt x="6587" y="0"/>
                  </a:lnTo>
                  <a:lnTo>
                    <a:pt x="5796" y="0"/>
                  </a:lnTo>
                  <a:close/>
                  <a:moveTo>
                    <a:pt x="6949" y="0"/>
                  </a:moveTo>
                  <a:lnTo>
                    <a:pt x="6949" y="588"/>
                  </a:lnTo>
                  <a:lnTo>
                    <a:pt x="6949" y="1176"/>
                  </a:lnTo>
                  <a:lnTo>
                    <a:pt x="7057" y="1176"/>
                  </a:lnTo>
                  <a:lnTo>
                    <a:pt x="7164" y="1176"/>
                  </a:lnTo>
                  <a:lnTo>
                    <a:pt x="7164" y="588"/>
                  </a:lnTo>
                  <a:lnTo>
                    <a:pt x="7164" y="0"/>
                  </a:lnTo>
                  <a:lnTo>
                    <a:pt x="6949" y="0"/>
                  </a:lnTo>
                  <a:close/>
                  <a:moveTo>
                    <a:pt x="8100" y="0"/>
                  </a:moveTo>
                  <a:lnTo>
                    <a:pt x="8100" y="132"/>
                  </a:lnTo>
                  <a:lnTo>
                    <a:pt x="8100" y="265"/>
                  </a:lnTo>
                  <a:lnTo>
                    <a:pt x="9100" y="275"/>
                  </a:lnTo>
                  <a:lnTo>
                    <a:pt x="10097" y="284"/>
                  </a:lnTo>
                  <a:lnTo>
                    <a:pt x="10110" y="426"/>
                  </a:lnTo>
                  <a:lnTo>
                    <a:pt x="10122" y="568"/>
                  </a:lnTo>
                  <a:lnTo>
                    <a:pt x="10367" y="568"/>
                  </a:lnTo>
                  <a:lnTo>
                    <a:pt x="10616" y="568"/>
                  </a:lnTo>
                  <a:lnTo>
                    <a:pt x="10628" y="426"/>
                  </a:lnTo>
                  <a:cubicBezTo>
                    <a:pt x="10639" y="285"/>
                    <a:pt x="10639" y="284"/>
                    <a:pt x="10800" y="284"/>
                  </a:cubicBezTo>
                  <a:cubicBezTo>
                    <a:pt x="10961" y="284"/>
                    <a:pt x="10964" y="285"/>
                    <a:pt x="10975" y="426"/>
                  </a:cubicBezTo>
                  <a:cubicBezTo>
                    <a:pt x="10985" y="555"/>
                    <a:pt x="10995" y="568"/>
                    <a:pt x="11088" y="568"/>
                  </a:cubicBezTo>
                  <a:cubicBezTo>
                    <a:pt x="11182" y="568"/>
                    <a:pt x="11195" y="555"/>
                    <a:pt x="11205" y="426"/>
                  </a:cubicBezTo>
                  <a:lnTo>
                    <a:pt x="11214" y="284"/>
                  </a:lnTo>
                  <a:lnTo>
                    <a:pt x="12386" y="284"/>
                  </a:lnTo>
                  <a:lnTo>
                    <a:pt x="13555" y="284"/>
                  </a:lnTo>
                  <a:lnTo>
                    <a:pt x="13567" y="426"/>
                  </a:lnTo>
                  <a:cubicBezTo>
                    <a:pt x="13578" y="555"/>
                    <a:pt x="13587" y="568"/>
                    <a:pt x="13681" y="568"/>
                  </a:cubicBezTo>
                  <a:cubicBezTo>
                    <a:pt x="13775" y="568"/>
                    <a:pt x="13784" y="555"/>
                    <a:pt x="13795" y="426"/>
                  </a:cubicBezTo>
                  <a:cubicBezTo>
                    <a:pt x="13806" y="285"/>
                    <a:pt x="13808" y="284"/>
                    <a:pt x="13969" y="284"/>
                  </a:cubicBezTo>
                  <a:lnTo>
                    <a:pt x="14132" y="284"/>
                  </a:lnTo>
                  <a:lnTo>
                    <a:pt x="14141" y="578"/>
                  </a:lnTo>
                  <a:lnTo>
                    <a:pt x="14154" y="872"/>
                  </a:lnTo>
                  <a:lnTo>
                    <a:pt x="14258" y="872"/>
                  </a:lnTo>
                  <a:lnTo>
                    <a:pt x="14362" y="872"/>
                  </a:lnTo>
                  <a:lnTo>
                    <a:pt x="14371" y="578"/>
                  </a:lnTo>
                  <a:lnTo>
                    <a:pt x="14384" y="284"/>
                  </a:lnTo>
                  <a:lnTo>
                    <a:pt x="14663" y="275"/>
                  </a:lnTo>
                  <a:lnTo>
                    <a:pt x="14942" y="262"/>
                  </a:lnTo>
                  <a:lnTo>
                    <a:pt x="14942" y="132"/>
                  </a:lnTo>
                  <a:lnTo>
                    <a:pt x="14942" y="0"/>
                  </a:lnTo>
                  <a:lnTo>
                    <a:pt x="11521" y="0"/>
                  </a:lnTo>
                  <a:lnTo>
                    <a:pt x="10800" y="0"/>
                  </a:lnTo>
                  <a:lnTo>
                    <a:pt x="8100" y="0"/>
                  </a:lnTo>
                  <a:close/>
                  <a:moveTo>
                    <a:pt x="15301" y="0"/>
                  </a:moveTo>
                  <a:lnTo>
                    <a:pt x="15301" y="132"/>
                  </a:lnTo>
                  <a:lnTo>
                    <a:pt x="15301" y="262"/>
                  </a:lnTo>
                  <a:lnTo>
                    <a:pt x="15724" y="275"/>
                  </a:lnTo>
                  <a:lnTo>
                    <a:pt x="16148" y="284"/>
                  </a:lnTo>
                  <a:lnTo>
                    <a:pt x="16157" y="426"/>
                  </a:lnTo>
                  <a:cubicBezTo>
                    <a:pt x="16167" y="555"/>
                    <a:pt x="16180" y="568"/>
                    <a:pt x="16274" y="568"/>
                  </a:cubicBezTo>
                  <a:cubicBezTo>
                    <a:pt x="16367" y="568"/>
                    <a:pt x="16377" y="555"/>
                    <a:pt x="16387" y="426"/>
                  </a:cubicBezTo>
                  <a:lnTo>
                    <a:pt x="16399" y="284"/>
                  </a:lnTo>
                  <a:lnTo>
                    <a:pt x="16706" y="284"/>
                  </a:lnTo>
                  <a:lnTo>
                    <a:pt x="17010" y="284"/>
                  </a:lnTo>
                  <a:lnTo>
                    <a:pt x="17022" y="426"/>
                  </a:lnTo>
                  <a:lnTo>
                    <a:pt x="17035" y="568"/>
                  </a:lnTo>
                  <a:lnTo>
                    <a:pt x="17280" y="568"/>
                  </a:lnTo>
                  <a:lnTo>
                    <a:pt x="17529" y="568"/>
                  </a:lnTo>
                  <a:lnTo>
                    <a:pt x="17541" y="426"/>
                  </a:lnTo>
                  <a:cubicBezTo>
                    <a:pt x="17551" y="292"/>
                    <a:pt x="17557" y="282"/>
                    <a:pt x="17685" y="271"/>
                  </a:cubicBezTo>
                  <a:cubicBezTo>
                    <a:pt x="17813" y="260"/>
                    <a:pt x="17820" y="252"/>
                    <a:pt x="17820" y="129"/>
                  </a:cubicBezTo>
                  <a:lnTo>
                    <a:pt x="17820" y="0"/>
                  </a:lnTo>
                  <a:lnTo>
                    <a:pt x="15301" y="0"/>
                  </a:lnTo>
                  <a:close/>
                  <a:moveTo>
                    <a:pt x="18470" y="0"/>
                  </a:moveTo>
                  <a:lnTo>
                    <a:pt x="18470" y="129"/>
                  </a:lnTo>
                  <a:cubicBezTo>
                    <a:pt x="18470" y="252"/>
                    <a:pt x="18478" y="260"/>
                    <a:pt x="18605" y="271"/>
                  </a:cubicBezTo>
                  <a:cubicBezTo>
                    <a:pt x="18740" y="283"/>
                    <a:pt x="18740" y="286"/>
                    <a:pt x="18740" y="455"/>
                  </a:cubicBezTo>
                  <a:lnTo>
                    <a:pt x="18740" y="627"/>
                  </a:lnTo>
                  <a:lnTo>
                    <a:pt x="18317" y="636"/>
                  </a:lnTo>
                  <a:lnTo>
                    <a:pt x="17894" y="646"/>
                  </a:lnTo>
                  <a:lnTo>
                    <a:pt x="17894" y="778"/>
                  </a:lnTo>
                  <a:cubicBezTo>
                    <a:pt x="17894" y="936"/>
                    <a:pt x="17862" y="952"/>
                    <a:pt x="17559" y="959"/>
                  </a:cubicBezTo>
                  <a:lnTo>
                    <a:pt x="17335" y="966"/>
                  </a:lnTo>
                  <a:lnTo>
                    <a:pt x="17317" y="1098"/>
                  </a:lnTo>
                  <a:lnTo>
                    <a:pt x="17298" y="1231"/>
                  </a:lnTo>
                  <a:lnTo>
                    <a:pt x="17022" y="1243"/>
                  </a:lnTo>
                  <a:lnTo>
                    <a:pt x="16746" y="1253"/>
                  </a:lnTo>
                  <a:lnTo>
                    <a:pt x="16734" y="1395"/>
                  </a:lnTo>
                  <a:cubicBezTo>
                    <a:pt x="16723" y="1527"/>
                    <a:pt x="16715" y="1536"/>
                    <a:pt x="16590" y="1547"/>
                  </a:cubicBezTo>
                  <a:cubicBezTo>
                    <a:pt x="16465" y="1558"/>
                    <a:pt x="16456" y="1567"/>
                    <a:pt x="16445" y="1699"/>
                  </a:cubicBezTo>
                  <a:cubicBezTo>
                    <a:pt x="16435" y="1831"/>
                    <a:pt x="16429" y="1840"/>
                    <a:pt x="16301" y="1851"/>
                  </a:cubicBezTo>
                  <a:cubicBezTo>
                    <a:pt x="16173" y="1862"/>
                    <a:pt x="16166" y="1868"/>
                    <a:pt x="16166" y="1993"/>
                  </a:cubicBezTo>
                  <a:cubicBezTo>
                    <a:pt x="16166" y="2076"/>
                    <a:pt x="16146" y="2133"/>
                    <a:pt x="16111" y="2148"/>
                  </a:cubicBezTo>
                  <a:cubicBezTo>
                    <a:pt x="16061" y="2168"/>
                    <a:pt x="16061" y="2177"/>
                    <a:pt x="16111" y="2235"/>
                  </a:cubicBezTo>
                  <a:cubicBezTo>
                    <a:pt x="16179" y="2314"/>
                    <a:pt x="16148" y="2351"/>
                    <a:pt x="16019" y="2351"/>
                  </a:cubicBezTo>
                  <a:cubicBezTo>
                    <a:pt x="15965" y="2351"/>
                    <a:pt x="15902" y="2375"/>
                    <a:pt x="15878" y="2406"/>
                  </a:cubicBezTo>
                  <a:cubicBezTo>
                    <a:pt x="15845" y="2447"/>
                    <a:pt x="15758" y="2464"/>
                    <a:pt x="15568" y="2464"/>
                  </a:cubicBezTo>
                  <a:lnTo>
                    <a:pt x="15304" y="2464"/>
                  </a:lnTo>
                  <a:lnTo>
                    <a:pt x="15295" y="2606"/>
                  </a:lnTo>
                  <a:cubicBezTo>
                    <a:pt x="15284" y="2741"/>
                    <a:pt x="15276" y="2747"/>
                    <a:pt x="15145" y="2758"/>
                  </a:cubicBezTo>
                  <a:cubicBezTo>
                    <a:pt x="15013" y="2769"/>
                    <a:pt x="15007" y="2778"/>
                    <a:pt x="15022" y="2884"/>
                  </a:cubicBezTo>
                  <a:cubicBezTo>
                    <a:pt x="15042" y="3028"/>
                    <a:pt x="14980" y="3077"/>
                    <a:pt x="14807" y="3062"/>
                  </a:cubicBezTo>
                  <a:cubicBezTo>
                    <a:pt x="14677" y="3050"/>
                    <a:pt x="14670" y="3044"/>
                    <a:pt x="14660" y="2910"/>
                  </a:cubicBezTo>
                  <a:lnTo>
                    <a:pt x="14647" y="2768"/>
                  </a:lnTo>
                  <a:lnTo>
                    <a:pt x="13650" y="2758"/>
                  </a:lnTo>
                  <a:lnTo>
                    <a:pt x="12656" y="2748"/>
                  </a:lnTo>
                  <a:lnTo>
                    <a:pt x="12644" y="2606"/>
                  </a:lnTo>
                  <a:cubicBezTo>
                    <a:pt x="12634" y="2477"/>
                    <a:pt x="12624" y="2464"/>
                    <a:pt x="12527" y="2464"/>
                  </a:cubicBezTo>
                  <a:lnTo>
                    <a:pt x="12420" y="2464"/>
                  </a:lnTo>
                  <a:lnTo>
                    <a:pt x="12420" y="2878"/>
                  </a:lnTo>
                  <a:lnTo>
                    <a:pt x="12420" y="3291"/>
                  </a:lnTo>
                  <a:lnTo>
                    <a:pt x="12555" y="3304"/>
                  </a:lnTo>
                  <a:cubicBezTo>
                    <a:pt x="12683" y="3315"/>
                    <a:pt x="12692" y="3325"/>
                    <a:pt x="12702" y="3459"/>
                  </a:cubicBezTo>
                  <a:cubicBezTo>
                    <a:pt x="12712" y="3588"/>
                    <a:pt x="12722" y="3601"/>
                    <a:pt x="12816" y="3601"/>
                  </a:cubicBezTo>
                  <a:cubicBezTo>
                    <a:pt x="12910" y="3601"/>
                    <a:pt x="12922" y="3588"/>
                    <a:pt x="12932" y="3459"/>
                  </a:cubicBezTo>
                  <a:lnTo>
                    <a:pt x="12942" y="3317"/>
                  </a:lnTo>
                  <a:lnTo>
                    <a:pt x="13248" y="3317"/>
                  </a:lnTo>
                  <a:lnTo>
                    <a:pt x="13555" y="3317"/>
                  </a:lnTo>
                  <a:lnTo>
                    <a:pt x="13567" y="3456"/>
                  </a:lnTo>
                  <a:cubicBezTo>
                    <a:pt x="13578" y="3587"/>
                    <a:pt x="13587" y="3597"/>
                    <a:pt x="13712" y="3608"/>
                  </a:cubicBezTo>
                  <a:lnTo>
                    <a:pt x="13844" y="3620"/>
                  </a:lnTo>
                  <a:lnTo>
                    <a:pt x="13853" y="3901"/>
                  </a:lnTo>
                  <a:cubicBezTo>
                    <a:pt x="13859" y="4056"/>
                    <a:pt x="13853" y="4207"/>
                    <a:pt x="13841" y="4241"/>
                  </a:cubicBezTo>
                  <a:cubicBezTo>
                    <a:pt x="13828" y="4274"/>
                    <a:pt x="13819" y="4311"/>
                    <a:pt x="13819" y="4321"/>
                  </a:cubicBezTo>
                  <a:cubicBezTo>
                    <a:pt x="13819" y="4354"/>
                    <a:pt x="13669" y="4509"/>
                    <a:pt x="13638" y="4509"/>
                  </a:cubicBezTo>
                  <a:cubicBezTo>
                    <a:pt x="13622" y="4509"/>
                    <a:pt x="13550" y="4577"/>
                    <a:pt x="13479" y="4660"/>
                  </a:cubicBezTo>
                  <a:cubicBezTo>
                    <a:pt x="13407" y="4744"/>
                    <a:pt x="13337" y="4804"/>
                    <a:pt x="13319" y="4793"/>
                  </a:cubicBezTo>
                  <a:cubicBezTo>
                    <a:pt x="13301" y="4781"/>
                    <a:pt x="13285" y="4793"/>
                    <a:pt x="13285" y="4822"/>
                  </a:cubicBezTo>
                  <a:cubicBezTo>
                    <a:pt x="13285" y="4889"/>
                    <a:pt x="13054" y="5124"/>
                    <a:pt x="13021" y="5090"/>
                  </a:cubicBezTo>
                  <a:cubicBezTo>
                    <a:pt x="13008" y="5076"/>
                    <a:pt x="12997" y="5028"/>
                    <a:pt x="12997" y="4980"/>
                  </a:cubicBezTo>
                  <a:cubicBezTo>
                    <a:pt x="12997" y="4933"/>
                    <a:pt x="12980" y="4883"/>
                    <a:pt x="12960" y="4870"/>
                  </a:cubicBezTo>
                  <a:cubicBezTo>
                    <a:pt x="12940" y="4857"/>
                    <a:pt x="12926" y="4787"/>
                    <a:pt x="12926" y="4715"/>
                  </a:cubicBezTo>
                  <a:cubicBezTo>
                    <a:pt x="12926" y="4596"/>
                    <a:pt x="12915" y="4586"/>
                    <a:pt x="12819" y="4586"/>
                  </a:cubicBezTo>
                  <a:cubicBezTo>
                    <a:pt x="12723" y="4586"/>
                    <a:pt x="12712" y="4599"/>
                    <a:pt x="12702" y="4728"/>
                  </a:cubicBezTo>
                  <a:cubicBezTo>
                    <a:pt x="12692" y="4862"/>
                    <a:pt x="12683" y="4872"/>
                    <a:pt x="12558" y="4883"/>
                  </a:cubicBezTo>
                  <a:cubicBezTo>
                    <a:pt x="12433" y="4894"/>
                    <a:pt x="12424" y="4900"/>
                    <a:pt x="12414" y="5032"/>
                  </a:cubicBezTo>
                  <a:lnTo>
                    <a:pt x="12402" y="5174"/>
                  </a:lnTo>
                  <a:lnTo>
                    <a:pt x="12098" y="5174"/>
                  </a:lnTo>
                  <a:lnTo>
                    <a:pt x="11791" y="5174"/>
                  </a:lnTo>
                  <a:lnTo>
                    <a:pt x="11779" y="5032"/>
                  </a:lnTo>
                  <a:cubicBezTo>
                    <a:pt x="11769" y="4902"/>
                    <a:pt x="11758" y="4890"/>
                    <a:pt x="11662" y="4890"/>
                  </a:cubicBezTo>
                  <a:lnTo>
                    <a:pt x="11558" y="4890"/>
                  </a:lnTo>
                  <a:lnTo>
                    <a:pt x="11558" y="5155"/>
                  </a:lnTo>
                  <a:lnTo>
                    <a:pt x="11558" y="5419"/>
                  </a:lnTo>
                  <a:lnTo>
                    <a:pt x="11972" y="5419"/>
                  </a:lnTo>
                  <a:cubicBezTo>
                    <a:pt x="12335" y="5419"/>
                    <a:pt x="12391" y="5429"/>
                    <a:pt x="12411" y="5487"/>
                  </a:cubicBezTo>
                  <a:cubicBezTo>
                    <a:pt x="12423" y="5524"/>
                    <a:pt x="12463" y="5579"/>
                    <a:pt x="12503" y="5613"/>
                  </a:cubicBezTo>
                  <a:cubicBezTo>
                    <a:pt x="12574" y="5674"/>
                    <a:pt x="12575" y="5674"/>
                    <a:pt x="12472" y="5726"/>
                  </a:cubicBezTo>
                  <a:cubicBezTo>
                    <a:pt x="12415" y="5755"/>
                    <a:pt x="12368" y="5796"/>
                    <a:pt x="12368" y="5817"/>
                  </a:cubicBezTo>
                  <a:cubicBezTo>
                    <a:pt x="12368" y="5837"/>
                    <a:pt x="12351" y="5876"/>
                    <a:pt x="12334" y="5904"/>
                  </a:cubicBezTo>
                  <a:cubicBezTo>
                    <a:pt x="12310" y="5944"/>
                    <a:pt x="12289" y="5940"/>
                    <a:pt x="12227" y="5878"/>
                  </a:cubicBezTo>
                  <a:cubicBezTo>
                    <a:pt x="12153" y="5805"/>
                    <a:pt x="12096" y="5800"/>
                    <a:pt x="11392" y="5791"/>
                  </a:cubicBezTo>
                  <a:lnTo>
                    <a:pt x="10637" y="5778"/>
                  </a:lnTo>
                  <a:lnTo>
                    <a:pt x="10628" y="4728"/>
                  </a:lnTo>
                  <a:lnTo>
                    <a:pt x="10619" y="3675"/>
                  </a:lnTo>
                  <a:lnTo>
                    <a:pt x="10512" y="3675"/>
                  </a:lnTo>
                  <a:lnTo>
                    <a:pt x="10407" y="3675"/>
                  </a:lnTo>
                  <a:lnTo>
                    <a:pt x="10398" y="4425"/>
                  </a:lnTo>
                  <a:lnTo>
                    <a:pt x="10386" y="5174"/>
                  </a:lnTo>
                  <a:lnTo>
                    <a:pt x="10223" y="5174"/>
                  </a:lnTo>
                  <a:lnTo>
                    <a:pt x="10064" y="5174"/>
                  </a:lnTo>
                  <a:lnTo>
                    <a:pt x="10051" y="4880"/>
                  </a:lnTo>
                  <a:lnTo>
                    <a:pt x="10042" y="4586"/>
                  </a:lnTo>
                  <a:lnTo>
                    <a:pt x="9938" y="4586"/>
                  </a:lnTo>
                  <a:lnTo>
                    <a:pt x="9834" y="4586"/>
                  </a:lnTo>
                  <a:lnTo>
                    <a:pt x="9821" y="4880"/>
                  </a:lnTo>
                  <a:lnTo>
                    <a:pt x="9812" y="5174"/>
                  </a:lnTo>
                  <a:lnTo>
                    <a:pt x="9649" y="5174"/>
                  </a:lnTo>
                  <a:lnTo>
                    <a:pt x="9487" y="5174"/>
                  </a:lnTo>
                  <a:lnTo>
                    <a:pt x="9478" y="4576"/>
                  </a:lnTo>
                  <a:lnTo>
                    <a:pt x="9465" y="3979"/>
                  </a:lnTo>
                  <a:lnTo>
                    <a:pt x="9361" y="3979"/>
                  </a:lnTo>
                  <a:lnTo>
                    <a:pt x="9254" y="3979"/>
                  </a:lnTo>
                  <a:lnTo>
                    <a:pt x="9244" y="4425"/>
                  </a:lnTo>
                  <a:lnTo>
                    <a:pt x="9235" y="4870"/>
                  </a:lnTo>
                  <a:lnTo>
                    <a:pt x="9073" y="4870"/>
                  </a:lnTo>
                  <a:cubicBezTo>
                    <a:pt x="8911" y="4870"/>
                    <a:pt x="8912" y="4870"/>
                    <a:pt x="8901" y="4728"/>
                  </a:cubicBezTo>
                  <a:lnTo>
                    <a:pt x="8889" y="4586"/>
                  </a:lnTo>
                  <a:lnTo>
                    <a:pt x="8352" y="4586"/>
                  </a:lnTo>
                  <a:lnTo>
                    <a:pt x="7818" y="4586"/>
                  </a:lnTo>
                  <a:lnTo>
                    <a:pt x="7805" y="4728"/>
                  </a:lnTo>
                  <a:cubicBezTo>
                    <a:pt x="7795" y="4863"/>
                    <a:pt x="7786" y="4872"/>
                    <a:pt x="7658" y="4883"/>
                  </a:cubicBezTo>
                  <a:lnTo>
                    <a:pt x="7523" y="4893"/>
                  </a:lnTo>
                  <a:lnTo>
                    <a:pt x="7523" y="6065"/>
                  </a:lnTo>
                  <a:lnTo>
                    <a:pt x="7523" y="7238"/>
                  </a:lnTo>
                  <a:lnTo>
                    <a:pt x="7631" y="7238"/>
                  </a:lnTo>
                  <a:lnTo>
                    <a:pt x="7738" y="7238"/>
                  </a:lnTo>
                  <a:lnTo>
                    <a:pt x="7747" y="6944"/>
                  </a:lnTo>
                  <a:lnTo>
                    <a:pt x="7759" y="6650"/>
                  </a:lnTo>
                  <a:lnTo>
                    <a:pt x="7891" y="6640"/>
                  </a:lnTo>
                  <a:cubicBezTo>
                    <a:pt x="8016" y="6629"/>
                    <a:pt x="8025" y="6620"/>
                    <a:pt x="8036" y="6488"/>
                  </a:cubicBezTo>
                  <a:cubicBezTo>
                    <a:pt x="8046" y="6357"/>
                    <a:pt x="8055" y="6348"/>
                    <a:pt x="8180" y="6337"/>
                  </a:cubicBezTo>
                  <a:cubicBezTo>
                    <a:pt x="8305" y="6326"/>
                    <a:pt x="8314" y="6316"/>
                    <a:pt x="8324" y="6185"/>
                  </a:cubicBezTo>
                  <a:cubicBezTo>
                    <a:pt x="8335" y="6046"/>
                    <a:pt x="8335" y="6046"/>
                    <a:pt x="8496" y="6046"/>
                  </a:cubicBezTo>
                  <a:lnTo>
                    <a:pt x="8658" y="6046"/>
                  </a:lnTo>
                  <a:lnTo>
                    <a:pt x="8668" y="6488"/>
                  </a:lnTo>
                  <a:lnTo>
                    <a:pt x="8680" y="6931"/>
                  </a:lnTo>
                  <a:lnTo>
                    <a:pt x="8812" y="6944"/>
                  </a:lnTo>
                  <a:cubicBezTo>
                    <a:pt x="8938" y="6955"/>
                    <a:pt x="8949" y="6961"/>
                    <a:pt x="8959" y="7096"/>
                  </a:cubicBezTo>
                  <a:cubicBezTo>
                    <a:pt x="8969" y="7224"/>
                    <a:pt x="8978" y="7238"/>
                    <a:pt x="9073" y="7238"/>
                  </a:cubicBezTo>
                  <a:lnTo>
                    <a:pt x="9177" y="7238"/>
                  </a:lnTo>
                  <a:lnTo>
                    <a:pt x="9189" y="6944"/>
                  </a:lnTo>
                  <a:lnTo>
                    <a:pt x="9198" y="6650"/>
                  </a:lnTo>
                  <a:lnTo>
                    <a:pt x="9330" y="6640"/>
                  </a:lnTo>
                  <a:cubicBezTo>
                    <a:pt x="9455" y="6629"/>
                    <a:pt x="9464" y="6620"/>
                    <a:pt x="9475" y="6488"/>
                  </a:cubicBezTo>
                  <a:cubicBezTo>
                    <a:pt x="9485" y="6357"/>
                    <a:pt x="9494" y="6348"/>
                    <a:pt x="9619" y="6337"/>
                  </a:cubicBezTo>
                  <a:cubicBezTo>
                    <a:pt x="9744" y="6326"/>
                    <a:pt x="9753" y="6316"/>
                    <a:pt x="9763" y="6185"/>
                  </a:cubicBezTo>
                  <a:cubicBezTo>
                    <a:pt x="9774" y="6046"/>
                    <a:pt x="9777" y="6046"/>
                    <a:pt x="9938" y="6046"/>
                  </a:cubicBezTo>
                  <a:lnTo>
                    <a:pt x="10097" y="6046"/>
                  </a:lnTo>
                  <a:lnTo>
                    <a:pt x="10097" y="6366"/>
                  </a:lnTo>
                  <a:lnTo>
                    <a:pt x="10097" y="6689"/>
                  </a:lnTo>
                  <a:lnTo>
                    <a:pt x="9962" y="6702"/>
                  </a:lnTo>
                  <a:lnTo>
                    <a:pt x="9827" y="6711"/>
                  </a:lnTo>
                  <a:lnTo>
                    <a:pt x="9827" y="6976"/>
                  </a:lnTo>
                  <a:lnTo>
                    <a:pt x="9827" y="7238"/>
                  </a:lnTo>
                  <a:lnTo>
                    <a:pt x="9935" y="7238"/>
                  </a:lnTo>
                  <a:cubicBezTo>
                    <a:pt x="10031" y="7238"/>
                    <a:pt x="10041" y="7225"/>
                    <a:pt x="10051" y="7096"/>
                  </a:cubicBezTo>
                  <a:cubicBezTo>
                    <a:pt x="10062" y="6962"/>
                    <a:pt x="10070" y="6955"/>
                    <a:pt x="10196" y="6944"/>
                  </a:cubicBezTo>
                  <a:cubicBezTo>
                    <a:pt x="10320" y="6933"/>
                    <a:pt x="10329" y="6923"/>
                    <a:pt x="10340" y="6792"/>
                  </a:cubicBezTo>
                  <a:cubicBezTo>
                    <a:pt x="10351" y="6653"/>
                    <a:pt x="10351" y="6650"/>
                    <a:pt x="10512" y="6650"/>
                  </a:cubicBezTo>
                  <a:lnTo>
                    <a:pt x="10674" y="6650"/>
                  </a:lnTo>
                  <a:lnTo>
                    <a:pt x="10683" y="6973"/>
                  </a:lnTo>
                  <a:cubicBezTo>
                    <a:pt x="10689" y="7150"/>
                    <a:pt x="10711" y="7332"/>
                    <a:pt x="10733" y="7377"/>
                  </a:cubicBezTo>
                  <a:cubicBezTo>
                    <a:pt x="10780" y="7473"/>
                    <a:pt x="10759" y="7603"/>
                    <a:pt x="10699" y="7590"/>
                  </a:cubicBezTo>
                  <a:cubicBezTo>
                    <a:pt x="10675" y="7585"/>
                    <a:pt x="10660" y="7599"/>
                    <a:pt x="10665" y="7625"/>
                  </a:cubicBezTo>
                  <a:cubicBezTo>
                    <a:pt x="10676" y="7686"/>
                    <a:pt x="10481" y="7712"/>
                    <a:pt x="10429" y="7658"/>
                  </a:cubicBezTo>
                  <a:cubicBezTo>
                    <a:pt x="10407" y="7635"/>
                    <a:pt x="10331" y="7619"/>
                    <a:pt x="10257" y="7619"/>
                  </a:cubicBezTo>
                  <a:cubicBezTo>
                    <a:pt x="10127" y="7619"/>
                    <a:pt x="10120" y="7624"/>
                    <a:pt x="10110" y="7761"/>
                  </a:cubicBezTo>
                  <a:cubicBezTo>
                    <a:pt x="10099" y="7895"/>
                    <a:pt x="10091" y="7902"/>
                    <a:pt x="9965" y="7913"/>
                  </a:cubicBezTo>
                  <a:cubicBezTo>
                    <a:pt x="9841" y="7924"/>
                    <a:pt x="9832" y="7933"/>
                    <a:pt x="9821" y="8064"/>
                  </a:cubicBezTo>
                  <a:cubicBezTo>
                    <a:pt x="9811" y="8196"/>
                    <a:pt x="9802" y="8205"/>
                    <a:pt x="9677" y="8216"/>
                  </a:cubicBezTo>
                  <a:cubicBezTo>
                    <a:pt x="9552" y="8227"/>
                    <a:pt x="9543" y="8237"/>
                    <a:pt x="9533" y="8368"/>
                  </a:cubicBezTo>
                  <a:cubicBezTo>
                    <a:pt x="9522" y="8507"/>
                    <a:pt x="9522" y="8507"/>
                    <a:pt x="9361" y="8507"/>
                  </a:cubicBezTo>
                  <a:cubicBezTo>
                    <a:pt x="9200" y="8507"/>
                    <a:pt x="9197" y="8507"/>
                    <a:pt x="9186" y="8368"/>
                  </a:cubicBezTo>
                  <a:cubicBezTo>
                    <a:pt x="9176" y="8237"/>
                    <a:pt x="9167" y="8227"/>
                    <a:pt x="9042" y="8216"/>
                  </a:cubicBezTo>
                  <a:lnTo>
                    <a:pt x="8910" y="8203"/>
                  </a:lnTo>
                  <a:lnTo>
                    <a:pt x="8901" y="7913"/>
                  </a:lnTo>
                  <a:lnTo>
                    <a:pt x="8889" y="7619"/>
                  </a:lnTo>
                  <a:lnTo>
                    <a:pt x="8784" y="7619"/>
                  </a:lnTo>
                  <a:lnTo>
                    <a:pt x="8680" y="7619"/>
                  </a:lnTo>
                  <a:lnTo>
                    <a:pt x="8668" y="8061"/>
                  </a:lnTo>
                  <a:lnTo>
                    <a:pt x="8658" y="8507"/>
                  </a:lnTo>
                  <a:lnTo>
                    <a:pt x="8094" y="8520"/>
                  </a:lnTo>
                  <a:lnTo>
                    <a:pt x="7529" y="8530"/>
                  </a:lnTo>
                  <a:lnTo>
                    <a:pt x="7517" y="8672"/>
                  </a:lnTo>
                  <a:cubicBezTo>
                    <a:pt x="7507" y="8805"/>
                    <a:pt x="7499" y="8812"/>
                    <a:pt x="7373" y="8823"/>
                  </a:cubicBezTo>
                  <a:lnTo>
                    <a:pt x="7241" y="8836"/>
                  </a:lnTo>
                  <a:lnTo>
                    <a:pt x="7229" y="9127"/>
                  </a:lnTo>
                  <a:lnTo>
                    <a:pt x="7219" y="9418"/>
                  </a:lnTo>
                  <a:lnTo>
                    <a:pt x="7084" y="9431"/>
                  </a:lnTo>
                  <a:cubicBezTo>
                    <a:pt x="6960" y="9442"/>
                    <a:pt x="6951" y="9451"/>
                    <a:pt x="6940" y="9582"/>
                  </a:cubicBezTo>
                  <a:cubicBezTo>
                    <a:pt x="6930" y="9714"/>
                    <a:pt x="6924" y="9720"/>
                    <a:pt x="6799" y="9731"/>
                  </a:cubicBezTo>
                  <a:cubicBezTo>
                    <a:pt x="6674" y="9742"/>
                    <a:pt x="6665" y="9751"/>
                    <a:pt x="6655" y="9883"/>
                  </a:cubicBezTo>
                  <a:cubicBezTo>
                    <a:pt x="6644" y="10022"/>
                    <a:pt x="6641" y="10025"/>
                    <a:pt x="6480" y="10025"/>
                  </a:cubicBezTo>
                  <a:lnTo>
                    <a:pt x="6317" y="10025"/>
                  </a:lnTo>
                  <a:lnTo>
                    <a:pt x="6308" y="9731"/>
                  </a:lnTo>
                  <a:lnTo>
                    <a:pt x="6296" y="9437"/>
                  </a:lnTo>
                  <a:lnTo>
                    <a:pt x="6050" y="9437"/>
                  </a:lnTo>
                  <a:lnTo>
                    <a:pt x="5802" y="9437"/>
                  </a:lnTo>
                  <a:lnTo>
                    <a:pt x="5790" y="9579"/>
                  </a:lnTo>
                  <a:lnTo>
                    <a:pt x="5777" y="9721"/>
                  </a:lnTo>
                  <a:lnTo>
                    <a:pt x="5474" y="9721"/>
                  </a:lnTo>
                  <a:lnTo>
                    <a:pt x="5167" y="9721"/>
                  </a:lnTo>
                  <a:lnTo>
                    <a:pt x="5155" y="9582"/>
                  </a:lnTo>
                  <a:cubicBezTo>
                    <a:pt x="5144" y="9451"/>
                    <a:pt x="5135" y="9442"/>
                    <a:pt x="5010" y="9431"/>
                  </a:cubicBezTo>
                  <a:cubicBezTo>
                    <a:pt x="4878" y="9419"/>
                    <a:pt x="4878" y="9416"/>
                    <a:pt x="4878" y="9247"/>
                  </a:cubicBezTo>
                  <a:lnTo>
                    <a:pt x="4878" y="9075"/>
                  </a:lnTo>
                  <a:lnTo>
                    <a:pt x="5158" y="9066"/>
                  </a:lnTo>
                  <a:lnTo>
                    <a:pt x="5437" y="9053"/>
                  </a:lnTo>
                  <a:lnTo>
                    <a:pt x="5437" y="8794"/>
                  </a:lnTo>
                  <a:lnTo>
                    <a:pt x="5437" y="8533"/>
                  </a:lnTo>
                  <a:lnTo>
                    <a:pt x="5302" y="8520"/>
                  </a:lnTo>
                  <a:cubicBezTo>
                    <a:pt x="5174" y="8509"/>
                    <a:pt x="5165" y="8499"/>
                    <a:pt x="5155" y="8365"/>
                  </a:cubicBezTo>
                  <a:cubicBezTo>
                    <a:pt x="5144" y="8236"/>
                    <a:pt x="5135" y="8223"/>
                    <a:pt x="5041" y="8223"/>
                  </a:cubicBezTo>
                  <a:cubicBezTo>
                    <a:pt x="4947" y="8223"/>
                    <a:pt x="4935" y="8236"/>
                    <a:pt x="4924" y="8365"/>
                  </a:cubicBezTo>
                  <a:cubicBezTo>
                    <a:pt x="4914" y="8499"/>
                    <a:pt x="4907" y="8509"/>
                    <a:pt x="4780" y="8520"/>
                  </a:cubicBezTo>
                  <a:lnTo>
                    <a:pt x="4645" y="8533"/>
                  </a:lnTo>
                  <a:lnTo>
                    <a:pt x="4636" y="9127"/>
                  </a:lnTo>
                  <a:lnTo>
                    <a:pt x="4627" y="9721"/>
                  </a:lnTo>
                  <a:lnTo>
                    <a:pt x="4464" y="9721"/>
                  </a:lnTo>
                  <a:lnTo>
                    <a:pt x="4302" y="9721"/>
                  </a:lnTo>
                  <a:lnTo>
                    <a:pt x="4292" y="8823"/>
                  </a:lnTo>
                  <a:lnTo>
                    <a:pt x="4283" y="7926"/>
                  </a:lnTo>
                  <a:lnTo>
                    <a:pt x="4148" y="7913"/>
                  </a:lnTo>
                  <a:cubicBezTo>
                    <a:pt x="4015" y="7901"/>
                    <a:pt x="4013" y="7901"/>
                    <a:pt x="4013" y="7732"/>
                  </a:cubicBezTo>
                  <a:cubicBezTo>
                    <a:pt x="4013" y="7563"/>
                    <a:pt x="4016" y="7559"/>
                    <a:pt x="4148" y="7548"/>
                  </a:cubicBezTo>
                  <a:cubicBezTo>
                    <a:pt x="4273" y="7537"/>
                    <a:pt x="4282" y="7527"/>
                    <a:pt x="4292" y="7396"/>
                  </a:cubicBezTo>
                  <a:cubicBezTo>
                    <a:pt x="4303" y="7264"/>
                    <a:pt x="4311" y="7255"/>
                    <a:pt x="4437" y="7244"/>
                  </a:cubicBezTo>
                  <a:lnTo>
                    <a:pt x="4569" y="7234"/>
                  </a:lnTo>
                  <a:lnTo>
                    <a:pt x="4581" y="6944"/>
                  </a:lnTo>
                  <a:lnTo>
                    <a:pt x="4590" y="6650"/>
                  </a:lnTo>
                  <a:lnTo>
                    <a:pt x="4753" y="6650"/>
                  </a:lnTo>
                  <a:cubicBezTo>
                    <a:pt x="4914" y="6650"/>
                    <a:pt x="4913" y="6652"/>
                    <a:pt x="4924" y="6792"/>
                  </a:cubicBezTo>
                  <a:lnTo>
                    <a:pt x="4937" y="6931"/>
                  </a:lnTo>
                  <a:lnTo>
                    <a:pt x="5213" y="6944"/>
                  </a:lnTo>
                  <a:lnTo>
                    <a:pt x="5489" y="6953"/>
                  </a:lnTo>
                  <a:lnTo>
                    <a:pt x="5501" y="7096"/>
                  </a:lnTo>
                  <a:cubicBezTo>
                    <a:pt x="5511" y="7225"/>
                    <a:pt x="5522" y="7238"/>
                    <a:pt x="5618" y="7238"/>
                  </a:cubicBezTo>
                  <a:lnTo>
                    <a:pt x="5725" y="7238"/>
                  </a:lnTo>
                  <a:lnTo>
                    <a:pt x="5725" y="6973"/>
                  </a:lnTo>
                  <a:lnTo>
                    <a:pt x="5725" y="6711"/>
                  </a:lnTo>
                  <a:lnTo>
                    <a:pt x="5446" y="6698"/>
                  </a:lnTo>
                  <a:lnTo>
                    <a:pt x="5167" y="6689"/>
                  </a:lnTo>
                  <a:lnTo>
                    <a:pt x="5167" y="6517"/>
                  </a:lnTo>
                  <a:cubicBezTo>
                    <a:pt x="5167" y="6348"/>
                    <a:pt x="5167" y="6348"/>
                    <a:pt x="5299" y="6337"/>
                  </a:cubicBezTo>
                  <a:cubicBezTo>
                    <a:pt x="5424" y="6326"/>
                    <a:pt x="5433" y="6316"/>
                    <a:pt x="5443" y="6185"/>
                  </a:cubicBezTo>
                  <a:lnTo>
                    <a:pt x="5455" y="6046"/>
                  </a:lnTo>
                  <a:lnTo>
                    <a:pt x="5734" y="6033"/>
                  </a:lnTo>
                  <a:lnTo>
                    <a:pt x="6014" y="6023"/>
                  </a:lnTo>
                  <a:lnTo>
                    <a:pt x="6014" y="5914"/>
                  </a:lnTo>
                  <a:cubicBezTo>
                    <a:pt x="6014" y="5814"/>
                    <a:pt x="6001" y="5801"/>
                    <a:pt x="5879" y="5791"/>
                  </a:cubicBezTo>
                  <a:cubicBezTo>
                    <a:pt x="5744" y="5779"/>
                    <a:pt x="5744" y="5780"/>
                    <a:pt x="5744" y="5610"/>
                  </a:cubicBezTo>
                  <a:cubicBezTo>
                    <a:pt x="5744" y="5440"/>
                    <a:pt x="5744" y="5438"/>
                    <a:pt x="5879" y="5426"/>
                  </a:cubicBezTo>
                  <a:lnTo>
                    <a:pt x="6014" y="5416"/>
                  </a:lnTo>
                  <a:lnTo>
                    <a:pt x="6014" y="5151"/>
                  </a:lnTo>
                  <a:lnTo>
                    <a:pt x="6014" y="4893"/>
                  </a:lnTo>
                  <a:lnTo>
                    <a:pt x="5734" y="4880"/>
                  </a:lnTo>
                  <a:lnTo>
                    <a:pt x="5455" y="4870"/>
                  </a:lnTo>
                  <a:lnTo>
                    <a:pt x="5443" y="4728"/>
                  </a:lnTo>
                  <a:cubicBezTo>
                    <a:pt x="5433" y="4600"/>
                    <a:pt x="5423" y="4586"/>
                    <a:pt x="5329" y="4586"/>
                  </a:cubicBezTo>
                  <a:cubicBezTo>
                    <a:pt x="5236" y="4586"/>
                    <a:pt x="5223" y="4600"/>
                    <a:pt x="5213" y="4728"/>
                  </a:cubicBezTo>
                  <a:cubicBezTo>
                    <a:pt x="5202" y="4870"/>
                    <a:pt x="5202" y="4870"/>
                    <a:pt x="5041" y="4870"/>
                  </a:cubicBezTo>
                  <a:cubicBezTo>
                    <a:pt x="4880" y="4870"/>
                    <a:pt x="4877" y="4870"/>
                    <a:pt x="4866" y="4728"/>
                  </a:cubicBezTo>
                  <a:lnTo>
                    <a:pt x="4857" y="4586"/>
                  </a:lnTo>
                  <a:lnTo>
                    <a:pt x="4461" y="4586"/>
                  </a:lnTo>
                  <a:lnTo>
                    <a:pt x="4068" y="4586"/>
                  </a:lnTo>
                  <a:lnTo>
                    <a:pt x="4068" y="4699"/>
                  </a:lnTo>
                  <a:lnTo>
                    <a:pt x="4068" y="4809"/>
                  </a:lnTo>
                  <a:lnTo>
                    <a:pt x="4348" y="4822"/>
                  </a:lnTo>
                  <a:lnTo>
                    <a:pt x="4627" y="4832"/>
                  </a:lnTo>
                  <a:lnTo>
                    <a:pt x="4627" y="5003"/>
                  </a:lnTo>
                  <a:lnTo>
                    <a:pt x="4627" y="5174"/>
                  </a:lnTo>
                  <a:lnTo>
                    <a:pt x="4348" y="5184"/>
                  </a:lnTo>
                  <a:lnTo>
                    <a:pt x="4071" y="5197"/>
                  </a:lnTo>
                  <a:lnTo>
                    <a:pt x="4059" y="5639"/>
                  </a:lnTo>
                  <a:lnTo>
                    <a:pt x="4050" y="6081"/>
                  </a:lnTo>
                  <a:lnTo>
                    <a:pt x="3887" y="6081"/>
                  </a:lnTo>
                  <a:lnTo>
                    <a:pt x="3725" y="6081"/>
                  </a:lnTo>
                  <a:lnTo>
                    <a:pt x="3716" y="5788"/>
                  </a:lnTo>
                  <a:lnTo>
                    <a:pt x="3706" y="5494"/>
                  </a:lnTo>
                  <a:lnTo>
                    <a:pt x="3599" y="5494"/>
                  </a:lnTo>
                  <a:lnTo>
                    <a:pt x="3495" y="5494"/>
                  </a:lnTo>
                  <a:lnTo>
                    <a:pt x="3485" y="5788"/>
                  </a:lnTo>
                  <a:lnTo>
                    <a:pt x="3473" y="6081"/>
                  </a:lnTo>
                  <a:lnTo>
                    <a:pt x="3314" y="6081"/>
                  </a:lnTo>
                  <a:lnTo>
                    <a:pt x="3151" y="6081"/>
                  </a:lnTo>
                  <a:lnTo>
                    <a:pt x="3139" y="5335"/>
                  </a:lnTo>
                  <a:lnTo>
                    <a:pt x="3133" y="4586"/>
                  </a:lnTo>
                  <a:lnTo>
                    <a:pt x="3022" y="4586"/>
                  </a:lnTo>
                  <a:lnTo>
                    <a:pt x="2915" y="4586"/>
                  </a:lnTo>
                  <a:lnTo>
                    <a:pt x="2915" y="6366"/>
                  </a:lnTo>
                  <a:lnTo>
                    <a:pt x="2915" y="8142"/>
                  </a:lnTo>
                  <a:lnTo>
                    <a:pt x="3050" y="8155"/>
                  </a:lnTo>
                  <a:cubicBezTo>
                    <a:pt x="3184" y="8167"/>
                    <a:pt x="3185" y="8169"/>
                    <a:pt x="3185" y="8339"/>
                  </a:cubicBezTo>
                  <a:cubicBezTo>
                    <a:pt x="3185" y="8508"/>
                    <a:pt x="3186" y="8508"/>
                    <a:pt x="3053" y="8520"/>
                  </a:cubicBezTo>
                  <a:lnTo>
                    <a:pt x="2918" y="8533"/>
                  </a:lnTo>
                  <a:lnTo>
                    <a:pt x="2909" y="8975"/>
                  </a:lnTo>
                  <a:lnTo>
                    <a:pt x="2899" y="9418"/>
                  </a:lnTo>
                  <a:lnTo>
                    <a:pt x="2764" y="9431"/>
                  </a:lnTo>
                  <a:lnTo>
                    <a:pt x="2629" y="9440"/>
                  </a:lnTo>
                  <a:lnTo>
                    <a:pt x="2629" y="9854"/>
                  </a:lnTo>
                  <a:lnTo>
                    <a:pt x="2629" y="10264"/>
                  </a:lnTo>
                  <a:lnTo>
                    <a:pt x="2764" y="10277"/>
                  </a:lnTo>
                  <a:cubicBezTo>
                    <a:pt x="2899" y="10288"/>
                    <a:pt x="2899" y="10291"/>
                    <a:pt x="2899" y="10461"/>
                  </a:cubicBezTo>
                  <a:cubicBezTo>
                    <a:pt x="2899" y="10631"/>
                    <a:pt x="2899" y="10630"/>
                    <a:pt x="2764" y="10642"/>
                  </a:cubicBezTo>
                  <a:cubicBezTo>
                    <a:pt x="2642" y="10652"/>
                    <a:pt x="2629" y="10663"/>
                    <a:pt x="2629" y="10761"/>
                  </a:cubicBezTo>
                  <a:cubicBezTo>
                    <a:pt x="2629" y="10860"/>
                    <a:pt x="2642" y="10873"/>
                    <a:pt x="2764" y="10884"/>
                  </a:cubicBezTo>
                  <a:cubicBezTo>
                    <a:pt x="2899" y="10896"/>
                    <a:pt x="2899" y="10895"/>
                    <a:pt x="2899" y="11065"/>
                  </a:cubicBezTo>
                  <a:cubicBezTo>
                    <a:pt x="2899" y="11235"/>
                    <a:pt x="2899" y="11237"/>
                    <a:pt x="2764" y="11249"/>
                  </a:cubicBezTo>
                  <a:cubicBezTo>
                    <a:pt x="2642" y="11260"/>
                    <a:pt x="2629" y="11270"/>
                    <a:pt x="2629" y="11372"/>
                  </a:cubicBezTo>
                  <a:lnTo>
                    <a:pt x="2629" y="11481"/>
                  </a:lnTo>
                  <a:lnTo>
                    <a:pt x="3022" y="11481"/>
                  </a:lnTo>
                  <a:lnTo>
                    <a:pt x="3418" y="11481"/>
                  </a:lnTo>
                  <a:lnTo>
                    <a:pt x="3427" y="11191"/>
                  </a:lnTo>
                  <a:lnTo>
                    <a:pt x="3439" y="10897"/>
                  </a:lnTo>
                  <a:lnTo>
                    <a:pt x="4032" y="10897"/>
                  </a:lnTo>
                  <a:lnTo>
                    <a:pt x="4627" y="10897"/>
                  </a:lnTo>
                  <a:lnTo>
                    <a:pt x="4639" y="11036"/>
                  </a:lnTo>
                  <a:lnTo>
                    <a:pt x="4648" y="11178"/>
                  </a:lnTo>
                  <a:lnTo>
                    <a:pt x="5069" y="11188"/>
                  </a:lnTo>
                  <a:lnTo>
                    <a:pt x="5489" y="11197"/>
                  </a:lnTo>
                  <a:lnTo>
                    <a:pt x="5489" y="11368"/>
                  </a:lnTo>
                  <a:cubicBezTo>
                    <a:pt x="5489" y="11538"/>
                    <a:pt x="5488" y="11541"/>
                    <a:pt x="5354" y="11553"/>
                  </a:cubicBezTo>
                  <a:cubicBezTo>
                    <a:pt x="5232" y="11563"/>
                    <a:pt x="5219" y="11572"/>
                    <a:pt x="5219" y="11672"/>
                  </a:cubicBezTo>
                  <a:lnTo>
                    <a:pt x="5219" y="11782"/>
                  </a:lnTo>
                  <a:lnTo>
                    <a:pt x="5498" y="11795"/>
                  </a:lnTo>
                  <a:lnTo>
                    <a:pt x="5777" y="11804"/>
                  </a:lnTo>
                  <a:lnTo>
                    <a:pt x="5790" y="12098"/>
                  </a:lnTo>
                  <a:lnTo>
                    <a:pt x="5799" y="12392"/>
                  </a:lnTo>
                  <a:lnTo>
                    <a:pt x="5906" y="12392"/>
                  </a:lnTo>
                  <a:lnTo>
                    <a:pt x="6011" y="12392"/>
                  </a:lnTo>
                  <a:lnTo>
                    <a:pt x="6020" y="11795"/>
                  </a:lnTo>
                  <a:lnTo>
                    <a:pt x="6029" y="11197"/>
                  </a:lnTo>
                  <a:lnTo>
                    <a:pt x="6164" y="11188"/>
                  </a:lnTo>
                  <a:lnTo>
                    <a:pt x="6299" y="11175"/>
                  </a:lnTo>
                  <a:lnTo>
                    <a:pt x="6299" y="10913"/>
                  </a:lnTo>
                  <a:lnTo>
                    <a:pt x="6299" y="10655"/>
                  </a:lnTo>
                  <a:lnTo>
                    <a:pt x="6164" y="10642"/>
                  </a:lnTo>
                  <a:cubicBezTo>
                    <a:pt x="6030" y="10630"/>
                    <a:pt x="6029" y="10631"/>
                    <a:pt x="6029" y="10461"/>
                  </a:cubicBezTo>
                  <a:lnTo>
                    <a:pt x="6029" y="10290"/>
                  </a:lnTo>
                  <a:lnTo>
                    <a:pt x="6480" y="10290"/>
                  </a:lnTo>
                  <a:lnTo>
                    <a:pt x="6931" y="10290"/>
                  </a:lnTo>
                  <a:lnTo>
                    <a:pt x="6931" y="10461"/>
                  </a:lnTo>
                  <a:cubicBezTo>
                    <a:pt x="6931" y="10631"/>
                    <a:pt x="6930" y="10630"/>
                    <a:pt x="6796" y="10642"/>
                  </a:cubicBezTo>
                  <a:lnTo>
                    <a:pt x="6661" y="10655"/>
                  </a:lnTo>
                  <a:lnTo>
                    <a:pt x="6661" y="10916"/>
                  </a:lnTo>
                  <a:lnTo>
                    <a:pt x="6661" y="11175"/>
                  </a:lnTo>
                  <a:lnTo>
                    <a:pt x="6940" y="11188"/>
                  </a:lnTo>
                  <a:lnTo>
                    <a:pt x="7219" y="11197"/>
                  </a:lnTo>
                  <a:lnTo>
                    <a:pt x="7219" y="11368"/>
                  </a:lnTo>
                  <a:cubicBezTo>
                    <a:pt x="7219" y="11538"/>
                    <a:pt x="7219" y="11541"/>
                    <a:pt x="7084" y="11553"/>
                  </a:cubicBezTo>
                  <a:lnTo>
                    <a:pt x="6949" y="11562"/>
                  </a:lnTo>
                  <a:lnTo>
                    <a:pt x="6949" y="11795"/>
                  </a:lnTo>
                  <a:cubicBezTo>
                    <a:pt x="6949" y="11954"/>
                    <a:pt x="6965" y="12046"/>
                    <a:pt x="7005" y="12092"/>
                  </a:cubicBezTo>
                  <a:cubicBezTo>
                    <a:pt x="7062" y="12159"/>
                    <a:pt x="7046" y="12262"/>
                    <a:pt x="6983" y="12221"/>
                  </a:cubicBezTo>
                  <a:cubicBezTo>
                    <a:pt x="6965" y="12209"/>
                    <a:pt x="6949" y="12248"/>
                    <a:pt x="6949" y="12308"/>
                  </a:cubicBezTo>
                  <a:cubicBezTo>
                    <a:pt x="6949" y="12440"/>
                    <a:pt x="6838" y="12565"/>
                    <a:pt x="6778" y="12502"/>
                  </a:cubicBezTo>
                  <a:cubicBezTo>
                    <a:pt x="6710" y="12431"/>
                    <a:pt x="6661" y="12504"/>
                    <a:pt x="6661" y="12673"/>
                  </a:cubicBezTo>
                  <a:cubicBezTo>
                    <a:pt x="6661" y="12859"/>
                    <a:pt x="6562" y="12995"/>
                    <a:pt x="6486" y="12915"/>
                  </a:cubicBezTo>
                  <a:cubicBezTo>
                    <a:pt x="6453" y="12881"/>
                    <a:pt x="6435" y="12882"/>
                    <a:pt x="6400" y="12919"/>
                  </a:cubicBezTo>
                  <a:cubicBezTo>
                    <a:pt x="6364" y="12957"/>
                    <a:pt x="6367" y="12975"/>
                    <a:pt x="6419" y="13006"/>
                  </a:cubicBezTo>
                  <a:cubicBezTo>
                    <a:pt x="6470" y="13036"/>
                    <a:pt x="6477" y="13053"/>
                    <a:pt x="6443" y="13096"/>
                  </a:cubicBezTo>
                  <a:cubicBezTo>
                    <a:pt x="6420" y="13126"/>
                    <a:pt x="6389" y="13206"/>
                    <a:pt x="6376" y="13274"/>
                  </a:cubicBezTo>
                  <a:cubicBezTo>
                    <a:pt x="6354" y="13384"/>
                    <a:pt x="6341" y="13394"/>
                    <a:pt x="6241" y="13384"/>
                  </a:cubicBezTo>
                  <a:cubicBezTo>
                    <a:pt x="6138" y="13373"/>
                    <a:pt x="6126" y="13383"/>
                    <a:pt x="6096" y="13516"/>
                  </a:cubicBezTo>
                  <a:cubicBezTo>
                    <a:pt x="6067" y="13648"/>
                    <a:pt x="6051" y="13664"/>
                    <a:pt x="5931" y="13674"/>
                  </a:cubicBezTo>
                  <a:lnTo>
                    <a:pt x="5799" y="13684"/>
                  </a:lnTo>
                  <a:lnTo>
                    <a:pt x="5790" y="13978"/>
                  </a:lnTo>
                  <a:cubicBezTo>
                    <a:pt x="5779" y="14267"/>
                    <a:pt x="5777" y="14269"/>
                    <a:pt x="5673" y="14288"/>
                  </a:cubicBezTo>
                  <a:cubicBezTo>
                    <a:pt x="5592" y="14303"/>
                    <a:pt x="5558" y="14338"/>
                    <a:pt x="5526" y="14440"/>
                  </a:cubicBezTo>
                  <a:cubicBezTo>
                    <a:pt x="5489" y="14555"/>
                    <a:pt x="5467" y="14572"/>
                    <a:pt x="5354" y="14582"/>
                  </a:cubicBezTo>
                  <a:lnTo>
                    <a:pt x="5225" y="14595"/>
                  </a:lnTo>
                  <a:lnTo>
                    <a:pt x="5213" y="14886"/>
                  </a:lnTo>
                  <a:lnTo>
                    <a:pt x="5204" y="15179"/>
                  </a:lnTo>
                  <a:lnTo>
                    <a:pt x="5041" y="15179"/>
                  </a:lnTo>
                  <a:lnTo>
                    <a:pt x="4878" y="15179"/>
                  </a:lnTo>
                  <a:lnTo>
                    <a:pt x="4869" y="14886"/>
                  </a:lnTo>
                  <a:lnTo>
                    <a:pt x="4857" y="14592"/>
                  </a:lnTo>
                  <a:lnTo>
                    <a:pt x="4753" y="14592"/>
                  </a:lnTo>
                  <a:lnTo>
                    <a:pt x="4645" y="14592"/>
                  </a:lnTo>
                  <a:lnTo>
                    <a:pt x="4645" y="15176"/>
                  </a:lnTo>
                  <a:cubicBezTo>
                    <a:pt x="4645" y="15578"/>
                    <a:pt x="4631" y="15768"/>
                    <a:pt x="4602" y="15787"/>
                  </a:cubicBezTo>
                  <a:cubicBezTo>
                    <a:pt x="4579" y="15801"/>
                    <a:pt x="4451" y="15811"/>
                    <a:pt x="4317" y="15806"/>
                  </a:cubicBezTo>
                  <a:lnTo>
                    <a:pt x="4071" y="15800"/>
                  </a:lnTo>
                  <a:lnTo>
                    <a:pt x="4062" y="15942"/>
                  </a:lnTo>
                  <a:cubicBezTo>
                    <a:pt x="4052" y="16079"/>
                    <a:pt x="4042" y="16089"/>
                    <a:pt x="3915" y="16100"/>
                  </a:cubicBezTo>
                  <a:lnTo>
                    <a:pt x="3783" y="16110"/>
                  </a:lnTo>
                  <a:lnTo>
                    <a:pt x="3786" y="16374"/>
                  </a:lnTo>
                  <a:cubicBezTo>
                    <a:pt x="3789" y="16680"/>
                    <a:pt x="3754" y="16744"/>
                    <a:pt x="3602" y="16720"/>
                  </a:cubicBezTo>
                  <a:cubicBezTo>
                    <a:pt x="3498" y="16704"/>
                    <a:pt x="3452" y="16758"/>
                    <a:pt x="3528" y="16807"/>
                  </a:cubicBezTo>
                  <a:cubicBezTo>
                    <a:pt x="3550" y="16821"/>
                    <a:pt x="3542" y="16867"/>
                    <a:pt x="3507" y="16923"/>
                  </a:cubicBezTo>
                  <a:cubicBezTo>
                    <a:pt x="3454" y="17008"/>
                    <a:pt x="3425" y="17017"/>
                    <a:pt x="3185" y="17017"/>
                  </a:cubicBezTo>
                  <a:lnTo>
                    <a:pt x="2921" y="17017"/>
                  </a:lnTo>
                  <a:lnTo>
                    <a:pt x="2909" y="17159"/>
                  </a:lnTo>
                  <a:cubicBezTo>
                    <a:pt x="2898" y="17293"/>
                    <a:pt x="2890" y="17300"/>
                    <a:pt x="2764" y="17311"/>
                  </a:cubicBezTo>
                  <a:cubicBezTo>
                    <a:pt x="2640" y="17322"/>
                    <a:pt x="2631" y="17331"/>
                    <a:pt x="2620" y="17463"/>
                  </a:cubicBezTo>
                  <a:cubicBezTo>
                    <a:pt x="2610" y="17594"/>
                    <a:pt x="2601" y="17604"/>
                    <a:pt x="2476" y="17615"/>
                  </a:cubicBezTo>
                  <a:cubicBezTo>
                    <a:pt x="2351" y="17626"/>
                    <a:pt x="2345" y="17635"/>
                    <a:pt x="2335" y="17766"/>
                  </a:cubicBezTo>
                  <a:cubicBezTo>
                    <a:pt x="2325" y="17898"/>
                    <a:pt x="2316" y="17907"/>
                    <a:pt x="2191" y="17918"/>
                  </a:cubicBezTo>
                  <a:cubicBezTo>
                    <a:pt x="2066" y="17929"/>
                    <a:pt x="2057" y="17938"/>
                    <a:pt x="2046" y="18070"/>
                  </a:cubicBezTo>
                  <a:cubicBezTo>
                    <a:pt x="2036" y="18201"/>
                    <a:pt x="2027" y="18211"/>
                    <a:pt x="1902" y="18222"/>
                  </a:cubicBezTo>
                  <a:cubicBezTo>
                    <a:pt x="1777" y="18233"/>
                    <a:pt x="1768" y="18242"/>
                    <a:pt x="1758" y="18374"/>
                  </a:cubicBezTo>
                  <a:lnTo>
                    <a:pt x="1746" y="18512"/>
                  </a:lnTo>
                  <a:lnTo>
                    <a:pt x="1181" y="18522"/>
                  </a:lnTo>
                  <a:lnTo>
                    <a:pt x="617" y="18535"/>
                  </a:lnTo>
                  <a:lnTo>
                    <a:pt x="604" y="18674"/>
                  </a:lnTo>
                  <a:lnTo>
                    <a:pt x="595" y="18816"/>
                  </a:lnTo>
                  <a:lnTo>
                    <a:pt x="298" y="18826"/>
                  </a:lnTo>
                  <a:lnTo>
                    <a:pt x="0" y="18839"/>
                  </a:lnTo>
                  <a:lnTo>
                    <a:pt x="0" y="19365"/>
                  </a:lnTo>
                  <a:lnTo>
                    <a:pt x="123" y="19365"/>
                  </a:lnTo>
                  <a:cubicBezTo>
                    <a:pt x="240" y="19365"/>
                    <a:pt x="247" y="19357"/>
                    <a:pt x="258" y="19223"/>
                  </a:cubicBezTo>
                  <a:cubicBezTo>
                    <a:pt x="269" y="19082"/>
                    <a:pt x="271" y="19081"/>
                    <a:pt x="433" y="19081"/>
                  </a:cubicBezTo>
                  <a:lnTo>
                    <a:pt x="595" y="19081"/>
                  </a:lnTo>
                  <a:lnTo>
                    <a:pt x="595" y="19404"/>
                  </a:lnTo>
                  <a:lnTo>
                    <a:pt x="595" y="19727"/>
                  </a:lnTo>
                  <a:lnTo>
                    <a:pt x="482" y="19736"/>
                  </a:lnTo>
                  <a:cubicBezTo>
                    <a:pt x="344" y="19751"/>
                    <a:pt x="329" y="19793"/>
                    <a:pt x="325" y="20247"/>
                  </a:cubicBezTo>
                  <a:lnTo>
                    <a:pt x="325" y="20579"/>
                  </a:lnTo>
                  <a:lnTo>
                    <a:pt x="574" y="20579"/>
                  </a:lnTo>
                  <a:lnTo>
                    <a:pt x="822" y="20579"/>
                  </a:lnTo>
                  <a:lnTo>
                    <a:pt x="835" y="20437"/>
                  </a:lnTo>
                  <a:cubicBezTo>
                    <a:pt x="846" y="20296"/>
                    <a:pt x="848" y="20295"/>
                    <a:pt x="1009" y="20295"/>
                  </a:cubicBezTo>
                  <a:cubicBezTo>
                    <a:pt x="1171" y="20295"/>
                    <a:pt x="1170" y="20296"/>
                    <a:pt x="1181" y="20437"/>
                  </a:cubicBezTo>
                  <a:lnTo>
                    <a:pt x="1194" y="20579"/>
                  </a:lnTo>
                  <a:lnTo>
                    <a:pt x="1586" y="20579"/>
                  </a:lnTo>
                  <a:lnTo>
                    <a:pt x="1979" y="20579"/>
                  </a:lnTo>
                  <a:lnTo>
                    <a:pt x="1979" y="20463"/>
                  </a:lnTo>
                  <a:lnTo>
                    <a:pt x="1979" y="20350"/>
                  </a:lnTo>
                  <a:lnTo>
                    <a:pt x="1712" y="20350"/>
                  </a:lnTo>
                  <a:cubicBezTo>
                    <a:pt x="1408" y="20350"/>
                    <a:pt x="1367" y="20316"/>
                    <a:pt x="1402" y="20085"/>
                  </a:cubicBezTo>
                  <a:cubicBezTo>
                    <a:pt x="1421" y="19958"/>
                    <a:pt x="1429" y="19954"/>
                    <a:pt x="1559" y="19966"/>
                  </a:cubicBezTo>
                  <a:cubicBezTo>
                    <a:pt x="1691" y="19978"/>
                    <a:pt x="1694" y="19974"/>
                    <a:pt x="1694" y="19843"/>
                  </a:cubicBezTo>
                  <a:cubicBezTo>
                    <a:pt x="1694" y="19694"/>
                    <a:pt x="1736" y="19651"/>
                    <a:pt x="1872" y="19662"/>
                  </a:cubicBezTo>
                  <a:cubicBezTo>
                    <a:pt x="1951" y="19669"/>
                    <a:pt x="1965" y="19651"/>
                    <a:pt x="1973" y="19549"/>
                  </a:cubicBezTo>
                  <a:cubicBezTo>
                    <a:pt x="1985" y="19384"/>
                    <a:pt x="2003" y="19365"/>
                    <a:pt x="2142" y="19365"/>
                  </a:cubicBezTo>
                  <a:cubicBezTo>
                    <a:pt x="2256" y="19365"/>
                    <a:pt x="2263" y="19357"/>
                    <a:pt x="2274" y="19223"/>
                  </a:cubicBezTo>
                  <a:cubicBezTo>
                    <a:pt x="2284" y="19089"/>
                    <a:pt x="2293" y="19079"/>
                    <a:pt x="2418" y="19068"/>
                  </a:cubicBezTo>
                  <a:cubicBezTo>
                    <a:pt x="2539" y="19057"/>
                    <a:pt x="2552" y="19049"/>
                    <a:pt x="2550" y="18945"/>
                  </a:cubicBezTo>
                  <a:cubicBezTo>
                    <a:pt x="2546" y="18793"/>
                    <a:pt x="2592" y="18753"/>
                    <a:pt x="2758" y="18768"/>
                  </a:cubicBezTo>
                  <a:lnTo>
                    <a:pt x="2899" y="18777"/>
                  </a:lnTo>
                  <a:lnTo>
                    <a:pt x="2909" y="19223"/>
                  </a:lnTo>
                  <a:lnTo>
                    <a:pt x="2918" y="19669"/>
                  </a:lnTo>
                  <a:lnTo>
                    <a:pt x="3025" y="19669"/>
                  </a:lnTo>
                  <a:lnTo>
                    <a:pt x="3133" y="19669"/>
                  </a:lnTo>
                  <a:lnTo>
                    <a:pt x="3139" y="18919"/>
                  </a:lnTo>
                  <a:lnTo>
                    <a:pt x="3151" y="18173"/>
                  </a:lnTo>
                  <a:lnTo>
                    <a:pt x="3271" y="18160"/>
                  </a:lnTo>
                  <a:cubicBezTo>
                    <a:pt x="3386" y="18149"/>
                    <a:pt x="3437" y="18114"/>
                    <a:pt x="3614" y="17934"/>
                  </a:cubicBezTo>
                  <a:cubicBezTo>
                    <a:pt x="3674" y="17874"/>
                    <a:pt x="3742" y="17850"/>
                    <a:pt x="3848" y="17850"/>
                  </a:cubicBezTo>
                  <a:cubicBezTo>
                    <a:pt x="3992" y="17850"/>
                    <a:pt x="3995" y="17848"/>
                    <a:pt x="3995" y="17724"/>
                  </a:cubicBezTo>
                  <a:cubicBezTo>
                    <a:pt x="3995" y="17590"/>
                    <a:pt x="4113" y="17430"/>
                    <a:pt x="4157" y="17505"/>
                  </a:cubicBezTo>
                  <a:cubicBezTo>
                    <a:pt x="4170" y="17527"/>
                    <a:pt x="4202" y="17547"/>
                    <a:pt x="4231" y="17547"/>
                  </a:cubicBezTo>
                  <a:cubicBezTo>
                    <a:pt x="4294" y="17547"/>
                    <a:pt x="4303" y="17390"/>
                    <a:pt x="4243" y="17327"/>
                  </a:cubicBezTo>
                  <a:cubicBezTo>
                    <a:pt x="4184" y="17265"/>
                    <a:pt x="4270" y="17235"/>
                    <a:pt x="4467" y="17250"/>
                  </a:cubicBezTo>
                  <a:cubicBezTo>
                    <a:pt x="4621" y="17261"/>
                    <a:pt x="4628" y="17266"/>
                    <a:pt x="4639" y="17405"/>
                  </a:cubicBezTo>
                  <a:lnTo>
                    <a:pt x="4648" y="17547"/>
                  </a:lnTo>
                  <a:lnTo>
                    <a:pt x="4897" y="17547"/>
                  </a:lnTo>
                  <a:lnTo>
                    <a:pt x="5145" y="17547"/>
                  </a:lnTo>
                  <a:lnTo>
                    <a:pt x="5158" y="17101"/>
                  </a:lnTo>
                  <a:lnTo>
                    <a:pt x="5167" y="16655"/>
                  </a:lnTo>
                  <a:lnTo>
                    <a:pt x="5299" y="16642"/>
                  </a:lnTo>
                  <a:cubicBezTo>
                    <a:pt x="5424" y="16632"/>
                    <a:pt x="5433" y="16625"/>
                    <a:pt x="5443" y="16494"/>
                  </a:cubicBezTo>
                  <a:cubicBezTo>
                    <a:pt x="5453" y="16362"/>
                    <a:pt x="5463" y="16353"/>
                    <a:pt x="5590" y="16342"/>
                  </a:cubicBezTo>
                  <a:cubicBezTo>
                    <a:pt x="5717" y="16331"/>
                    <a:pt x="5725" y="16321"/>
                    <a:pt x="5725" y="16200"/>
                  </a:cubicBezTo>
                  <a:cubicBezTo>
                    <a:pt x="5725" y="16054"/>
                    <a:pt x="5774" y="16010"/>
                    <a:pt x="5912" y="16026"/>
                  </a:cubicBezTo>
                  <a:cubicBezTo>
                    <a:pt x="6001" y="16035"/>
                    <a:pt x="6009" y="16022"/>
                    <a:pt x="6020" y="15890"/>
                  </a:cubicBezTo>
                  <a:cubicBezTo>
                    <a:pt x="6031" y="15753"/>
                    <a:pt x="6036" y="15746"/>
                    <a:pt x="6164" y="15735"/>
                  </a:cubicBezTo>
                  <a:cubicBezTo>
                    <a:pt x="6291" y="15724"/>
                    <a:pt x="6299" y="15717"/>
                    <a:pt x="6299" y="15596"/>
                  </a:cubicBezTo>
                  <a:cubicBezTo>
                    <a:pt x="6299" y="15450"/>
                    <a:pt x="6348" y="15403"/>
                    <a:pt x="6486" y="15418"/>
                  </a:cubicBezTo>
                  <a:cubicBezTo>
                    <a:pt x="6574" y="15428"/>
                    <a:pt x="6586" y="15418"/>
                    <a:pt x="6597" y="15286"/>
                  </a:cubicBezTo>
                  <a:lnTo>
                    <a:pt x="6606" y="15141"/>
                  </a:lnTo>
                  <a:lnTo>
                    <a:pt x="6885" y="15128"/>
                  </a:lnTo>
                  <a:lnTo>
                    <a:pt x="7164" y="15118"/>
                  </a:lnTo>
                  <a:lnTo>
                    <a:pt x="7164" y="14992"/>
                  </a:lnTo>
                  <a:cubicBezTo>
                    <a:pt x="7164" y="14843"/>
                    <a:pt x="7219" y="14791"/>
                    <a:pt x="7354" y="14805"/>
                  </a:cubicBezTo>
                  <a:cubicBezTo>
                    <a:pt x="7437" y="14813"/>
                    <a:pt x="7453" y="14800"/>
                    <a:pt x="7453" y="14724"/>
                  </a:cubicBezTo>
                  <a:cubicBezTo>
                    <a:pt x="7453" y="14674"/>
                    <a:pt x="7436" y="14624"/>
                    <a:pt x="7416" y="14611"/>
                  </a:cubicBezTo>
                  <a:cubicBezTo>
                    <a:pt x="7326" y="14553"/>
                    <a:pt x="7443" y="14514"/>
                    <a:pt x="7726" y="14514"/>
                  </a:cubicBezTo>
                  <a:lnTo>
                    <a:pt x="8036" y="14514"/>
                  </a:lnTo>
                  <a:lnTo>
                    <a:pt x="8023" y="14411"/>
                  </a:lnTo>
                  <a:cubicBezTo>
                    <a:pt x="8009" y="14262"/>
                    <a:pt x="8053" y="14211"/>
                    <a:pt x="8192" y="14211"/>
                  </a:cubicBezTo>
                  <a:cubicBezTo>
                    <a:pt x="8307" y="14211"/>
                    <a:pt x="8313" y="14202"/>
                    <a:pt x="8324" y="14068"/>
                  </a:cubicBezTo>
                  <a:lnTo>
                    <a:pt x="8333" y="13926"/>
                  </a:lnTo>
                  <a:lnTo>
                    <a:pt x="8603" y="13907"/>
                  </a:lnTo>
                  <a:lnTo>
                    <a:pt x="8873" y="13891"/>
                  </a:lnTo>
                  <a:lnTo>
                    <a:pt x="8892" y="13755"/>
                  </a:lnTo>
                  <a:lnTo>
                    <a:pt x="8910" y="13623"/>
                  </a:lnTo>
                  <a:lnTo>
                    <a:pt x="9186" y="13613"/>
                  </a:lnTo>
                  <a:lnTo>
                    <a:pt x="9465" y="13600"/>
                  </a:lnTo>
                  <a:lnTo>
                    <a:pt x="9475" y="13442"/>
                  </a:lnTo>
                  <a:cubicBezTo>
                    <a:pt x="9485" y="13285"/>
                    <a:pt x="9487" y="13282"/>
                    <a:pt x="9613" y="13290"/>
                  </a:cubicBezTo>
                  <a:cubicBezTo>
                    <a:pt x="9731" y="13298"/>
                    <a:pt x="9743" y="13290"/>
                    <a:pt x="9751" y="13180"/>
                  </a:cubicBezTo>
                  <a:cubicBezTo>
                    <a:pt x="9755" y="13116"/>
                    <a:pt x="9768" y="13050"/>
                    <a:pt x="9778" y="13032"/>
                  </a:cubicBezTo>
                  <a:cubicBezTo>
                    <a:pt x="9789" y="13014"/>
                    <a:pt x="9917" y="12999"/>
                    <a:pt x="10064" y="12999"/>
                  </a:cubicBezTo>
                  <a:lnTo>
                    <a:pt x="10328" y="12999"/>
                  </a:lnTo>
                  <a:lnTo>
                    <a:pt x="10340" y="12857"/>
                  </a:lnTo>
                  <a:cubicBezTo>
                    <a:pt x="10350" y="12727"/>
                    <a:pt x="10362" y="12713"/>
                    <a:pt x="10478" y="12696"/>
                  </a:cubicBezTo>
                  <a:cubicBezTo>
                    <a:pt x="10586" y="12680"/>
                    <a:pt x="10606" y="12661"/>
                    <a:pt x="10616" y="12563"/>
                  </a:cubicBezTo>
                  <a:cubicBezTo>
                    <a:pt x="10631" y="12419"/>
                    <a:pt x="10653" y="12393"/>
                    <a:pt x="10785" y="12383"/>
                  </a:cubicBezTo>
                  <a:cubicBezTo>
                    <a:pt x="10843" y="12378"/>
                    <a:pt x="10909" y="12350"/>
                    <a:pt x="10932" y="12318"/>
                  </a:cubicBezTo>
                  <a:cubicBezTo>
                    <a:pt x="10969" y="12267"/>
                    <a:pt x="10981" y="12269"/>
                    <a:pt x="11042" y="12328"/>
                  </a:cubicBezTo>
                  <a:cubicBezTo>
                    <a:pt x="11174" y="12453"/>
                    <a:pt x="11259" y="12375"/>
                    <a:pt x="11141" y="12237"/>
                  </a:cubicBezTo>
                  <a:cubicBezTo>
                    <a:pt x="11081" y="12168"/>
                    <a:pt x="11098" y="12082"/>
                    <a:pt x="11171" y="12092"/>
                  </a:cubicBezTo>
                  <a:cubicBezTo>
                    <a:pt x="11195" y="12095"/>
                    <a:pt x="11273" y="12098"/>
                    <a:pt x="11346" y="12095"/>
                  </a:cubicBezTo>
                  <a:cubicBezTo>
                    <a:pt x="11473" y="12091"/>
                    <a:pt x="11480" y="12082"/>
                    <a:pt x="11490" y="11947"/>
                  </a:cubicBezTo>
                  <a:lnTo>
                    <a:pt x="11503" y="11804"/>
                  </a:lnTo>
                  <a:lnTo>
                    <a:pt x="11954" y="11804"/>
                  </a:lnTo>
                  <a:lnTo>
                    <a:pt x="12402" y="11804"/>
                  </a:lnTo>
                  <a:lnTo>
                    <a:pt x="12414" y="11947"/>
                  </a:lnTo>
                  <a:cubicBezTo>
                    <a:pt x="12424" y="12075"/>
                    <a:pt x="12434" y="12089"/>
                    <a:pt x="12527" y="12089"/>
                  </a:cubicBezTo>
                  <a:cubicBezTo>
                    <a:pt x="12621" y="12089"/>
                    <a:pt x="12634" y="12075"/>
                    <a:pt x="12644" y="11947"/>
                  </a:cubicBezTo>
                  <a:cubicBezTo>
                    <a:pt x="12655" y="11812"/>
                    <a:pt x="12662" y="11806"/>
                    <a:pt x="12788" y="11795"/>
                  </a:cubicBezTo>
                  <a:lnTo>
                    <a:pt x="12923" y="11782"/>
                  </a:lnTo>
                  <a:lnTo>
                    <a:pt x="12932" y="11339"/>
                  </a:lnTo>
                  <a:lnTo>
                    <a:pt x="12942" y="10897"/>
                  </a:lnTo>
                  <a:lnTo>
                    <a:pt x="13104" y="10897"/>
                  </a:lnTo>
                  <a:cubicBezTo>
                    <a:pt x="13265" y="10897"/>
                    <a:pt x="13268" y="10897"/>
                    <a:pt x="13279" y="11036"/>
                  </a:cubicBezTo>
                  <a:cubicBezTo>
                    <a:pt x="13289" y="11167"/>
                    <a:pt x="13298" y="11177"/>
                    <a:pt x="13423" y="11188"/>
                  </a:cubicBezTo>
                  <a:lnTo>
                    <a:pt x="13555" y="11197"/>
                  </a:lnTo>
                  <a:lnTo>
                    <a:pt x="13564" y="11491"/>
                  </a:lnTo>
                  <a:lnTo>
                    <a:pt x="13577" y="11782"/>
                  </a:lnTo>
                  <a:lnTo>
                    <a:pt x="13709" y="11795"/>
                  </a:lnTo>
                  <a:cubicBezTo>
                    <a:pt x="13835" y="11806"/>
                    <a:pt x="13842" y="11812"/>
                    <a:pt x="13853" y="11947"/>
                  </a:cubicBezTo>
                  <a:cubicBezTo>
                    <a:pt x="13863" y="12075"/>
                    <a:pt x="13876" y="12089"/>
                    <a:pt x="13969" y="12089"/>
                  </a:cubicBezTo>
                  <a:cubicBezTo>
                    <a:pt x="14063" y="12089"/>
                    <a:pt x="14073" y="12075"/>
                    <a:pt x="14083" y="11947"/>
                  </a:cubicBezTo>
                  <a:lnTo>
                    <a:pt x="14095" y="11804"/>
                  </a:lnTo>
                  <a:lnTo>
                    <a:pt x="14402" y="11804"/>
                  </a:lnTo>
                  <a:lnTo>
                    <a:pt x="14706" y="11804"/>
                  </a:lnTo>
                  <a:lnTo>
                    <a:pt x="14706" y="11976"/>
                  </a:lnTo>
                  <a:cubicBezTo>
                    <a:pt x="14706" y="12145"/>
                    <a:pt x="14705" y="12145"/>
                    <a:pt x="14571" y="12156"/>
                  </a:cubicBezTo>
                  <a:cubicBezTo>
                    <a:pt x="14448" y="12167"/>
                    <a:pt x="14436" y="12181"/>
                    <a:pt x="14436" y="12282"/>
                  </a:cubicBezTo>
                  <a:lnTo>
                    <a:pt x="14436" y="12392"/>
                  </a:lnTo>
                  <a:lnTo>
                    <a:pt x="14687" y="12392"/>
                  </a:lnTo>
                  <a:lnTo>
                    <a:pt x="14939" y="12392"/>
                  </a:lnTo>
                  <a:lnTo>
                    <a:pt x="14948" y="11795"/>
                  </a:lnTo>
                  <a:lnTo>
                    <a:pt x="14960" y="11197"/>
                  </a:lnTo>
                  <a:lnTo>
                    <a:pt x="15092" y="11188"/>
                  </a:lnTo>
                  <a:cubicBezTo>
                    <a:pt x="15217" y="11177"/>
                    <a:pt x="15226" y="11167"/>
                    <a:pt x="15237" y="11036"/>
                  </a:cubicBezTo>
                  <a:cubicBezTo>
                    <a:pt x="15248" y="10897"/>
                    <a:pt x="15248" y="10897"/>
                    <a:pt x="15408" y="10897"/>
                  </a:cubicBezTo>
                  <a:lnTo>
                    <a:pt x="15571" y="10897"/>
                  </a:lnTo>
                  <a:lnTo>
                    <a:pt x="15580" y="11188"/>
                  </a:lnTo>
                  <a:lnTo>
                    <a:pt x="15592" y="11478"/>
                  </a:lnTo>
                  <a:lnTo>
                    <a:pt x="15724" y="11491"/>
                  </a:lnTo>
                  <a:cubicBezTo>
                    <a:pt x="15850" y="11502"/>
                    <a:pt x="15861" y="11509"/>
                    <a:pt x="15872" y="11643"/>
                  </a:cubicBezTo>
                  <a:lnTo>
                    <a:pt x="15881" y="11785"/>
                  </a:lnTo>
                  <a:lnTo>
                    <a:pt x="16274" y="11785"/>
                  </a:lnTo>
                  <a:lnTo>
                    <a:pt x="16663" y="11785"/>
                  </a:lnTo>
                  <a:lnTo>
                    <a:pt x="16676" y="11643"/>
                  </a:lnTo>
                  <a:cubicBezTo>
                    <a:pt x="16687" y="11502"/>
                    <a:pt x="16689" y="11501"/>
                    <a:pt x="16850" y="11501"/>
                  </a:cubicBezTo>
                  <a:cubicBezTo>
                    <a:pt x="17012" y="11501"/>
                    <a:pt x="17011" y="11502"/>
                    <a:pt x="17022" y="11643"/>
                  </a:cubicBezTo>
                  <a:lnTo>
                    <a:pt x="17035" y="11785"/>
                  </a:lnTo>
                  <a:lnTo>
                    <a:pt x="17427" y="11785"/>
                  </a:lnTo>
                  <a:lnTo>
                    <a:pt x="17820" y="11785"/>
                  </a:lnTo>
                  <a:lnTo>
                    <a:pt x="17820" y="11675"/>
                  </a:lnTo>
                  <a:cubicBezTo>
                    <a:pt x="17820" y="11574"/>
                    <a:pt x="17808" y="11563"/>
                    <a:pt x="17685" y="11553"/>
                  </a:cubicBezTo>
                  <a:cubicBezTo>
                    <a:pt x="17551" y="11541"/>
                    <a:pt x="17550" y="11538"/>
                    <a:pt x="17550" y="11368"/>
                  </a:cubicBezTo>
                  <a:cubicBezTo>
                    <a:pt x="17550" y="11199"/>
                    <a:pt x="17553" y="11199"/>
                    <a:pt x="17685" y="11188"/>
                  </a:cubicBezTo>
                  <a:cubicBezTo>
                    <a:pt x="17810" y="11177"/>
                    <a:pt x="17819" y="11167"/>
                    <a:pt x="17829" y="11036"/>
                  </a:cubicBezTo>
                  <a:cubicBezTo>
                    <a:pt x="17840" y="10897"/>
                    <a:pt x="17840" y="10897"/>
                    <a:pt x="18001" y="10897"/>
                  </a:cubicBezTo>
                  <a:lnTo>
                    <a:pt x="18164" y="10897"/>
                  </a:lnTo>
                  <a:lnTo>
                    <a:pt x="18173" y="11188"/>
                  </a:lnTo>
                  <a:lnTo>
                    <a:pt x="18185" y="11478"/>
                  </a:lnTo>
                  <a:lnTo>
                    <a:pt x="18317" y="11491"/>
                  </a:lnTo>
                  <a:cubicBezTo>
                    <a:pt x="18443" y="11502"/>
                    <a:pt x="18451" y="11510"/>
                    <a:pt x="18461" y="11643"/>
                  </a:cubicBezTo>
                  <a:lnTo>
                    <a:pt x="18474" y="11785"/>
                  </a:lnTo>
                  <a:lnTo>
                    <a:pt x="18894" y="11795"/>
                  </a:lnTo>
                  <a:lnTo>
                    <a:pt x="19314" y="11804"/>
                  </a:lnTo>
                  <a:lnTo>
                    <a:pt x="19326" y="11947"/>
                  </a:lnTo>
                  <a:cubicBezTo>
                    <a:pt x="19337" y="12075"/>
                    <a:pt x="19346" y="12089"/>
                    <a:pt x="19440" y="12089"/>
                  </a:cubicBezTo>
                  <a:cubicBezTo>
                    <a:pt x="19534" y="12089"/>
                    <a:pt x="19546" y="12075"/>
                    <a:pt x="19557" y="11947"/>
                  </a:cubicBezTo>
                  <a:lnTo>
                    <a:pt x="19569" y="11804"/>
                  </a:lnTo>
                  <a:lnTo>
                    <a:pt x="19845" y="11795"/>
                  </a:lnTo>
                  <a:lnTo>
                    <a:pt x="20121" y="11782"/>
                  </a:lnTo>
                  <a:lnTo>
                    <a:pt x="20133" y="11643"/>
                  </a:lnTo>
                  <a:cubicBezTo>
                    <a:pt x="20144" y="11503"/>
                    <a:pt x="20144" y="11501"/>
                    <a:pt x="20305" y="11501"/>
                  </a:cubicBezTo>
                  <a:lnTo>
                    <a:pt x="20468" y="11501"/>
                  </a:lnTo>
                  <a:lnTo>
                    <a:pt x="20468" y="11824"/>
                  </a:lnTo>
                  <a:lnTo>
                    <a:pt x="20468" y="12147"/>
                  </a:lnTo>
                  <a:lnTo>
                    <a:pt x="20333" y="12156"/>
                  </a:lnTo>
                  <a:cubicBezTo>
                    <a:pt x="20211" y="12167"/>
                    <a:pt x="20198" y="12180"/>
                    <a:pt x="20198" y="12279"/>
                  </a:cubicBezTo>
                  <a:cubicBezTo>
                    <a:pt x="20198" y="12378"/>
                    <a:pt x="20211" y="12388"/>
                    <a:pt x="20333" y="12399"/>
                  </a:cubicBezTo>
                  <a:lnTo>
                    <a:pt x="20468" y="12412"/>
                  </a:lnTo>
                  <a:lnTo>
                    <a:pt x="20477" y="12706"/>
                  </a:lnTo>
                  <a:lnTo>
                    <a:pt x="20489" y="12999"/>
                  </a:lnTo>
                  <a:lnTo>
                    <a:pt x="20594" y="12999"/>
                  </a:lnTo>
                  <a:lnTo>
                    <a:pt x="20701" y="12999"/>
                  </a:lnTo>
                  <a:lnTo>
                    <a:pt x="20710" y="12098"/>
                  </a:lnTo>
                  <a:lnTo>
                    <a:pt x="20719" y="11197"/>
                  </a:lnTo>
                  <a:lnTo>
                    <a:pt x="20882" y="11197"/>
                  </a:lnTo>
                  <a:cubicBezTo>
                    <a:pt x="21043" y="11197"/>
                    <a:pt x="21043" y="11200"/>
                    <a:pt x="21054" y="11339"/>
                  </a:cubicBezTo>
                  <a:cubicBezTo>
                    <a:pt x="21064" y="11471"/>
                    <a:pt x="21073" y="11480"/>
                    <a:pt x="21198" y="11491"/>
                  </a:cubicBezTo>
                  <a:lnTo>
                    <a:pt x="21330" y="11501"/>
                  </a:lnTo>
                  <a:lnTo>
                    <a:pt x="21330" y="12127"/>
                  </a:lnTo>
                  <a:lnTo>
                    <a:pt x="21330" y="12754"/>
                  </a:lnTo>
                  <a:lnTo>
                    <a:pt x="21195" y="12764"/>
                  </a:lnTo>
                  <a:cubicBezTo>
                    <a:pt x="21073" y="12774"/>
                    <a:pt x="21060" y="12788"/>
                    <a:pt x="21060" y="12886"/>
                  </a:cubicBezTo>
                  <a:cubicBezTo>
                    <a:pt x="21060" y="12985"/>
                    <a:pt x="21073" y="12995"/>
                    <a:pt x="21195" y="13006"/>
                  </a:cubicBezTo>
                  <a:cubicBezTo>
                    <a:pt x="21323" y="13017"/>
                    <a:pt x="21332" y="13026"/>
                    <a:pt x="21342" y="13161"/>
                  </a:cubicBezTo>
                  <a:cubicBezTo>
                    <a:pt x="21353" y="13295"/>
                    <a:pt x="21360" y="13303"/>
                    <a:pt x="21477" y="13303"/>
                  </a:cubicBezTo>
                  <a:lnTo>
                    <a:pt x="21600" y="13303"/>
                  </a:lnTo>
                  <a:lnTo>
                    <a:pt x="21600" y="10800"/>
                  </a:lnTo>
                  <a:lnTo>
                    <a:pt x="21600" y="6650"/>
                  </a:lnTo>
                  <a:lnTo>
                    <a:pt x="21600" y="0"/>
                  </a:lnTo>
                  <a:lnTo>
                    <a:pt x="18470" y="0"/>
                  </a:lnTo>
                  <a:close/>
                  <a:moveTo>
                    <a:pt x="7922" y="342"/>
                  </a:moveTo>
                  <a:cubicBezTo>
                    <a:pt x="7826" y="342"/>
                    <a:pt x="7812" y="354"/>
                    <a:pt x="7812" y="455"/>
                  </a:cubicBezTo>
                  <a:cubicBezTo>
                    <a:pt x="7812" y="556"/>
                    <a:pt x="7826" y="568"/>
                    <a:pt x="7922" y="568"/>
                  </a:cubicBezTo>
                  <a:cubicBezTo>
                    <a:pt x="8018" y="568"/>
                    <a:pt x="8029" y="556"/>
                    <a:pt x="8029" y="455"/>
                  </a:cubicBezTo>
                  <a:cubicBezTo>
                    <a:pt x="8029" y="354"/>
                    <a:pt x="8018" y="342"/>
                    <a:pt x="7922" y="342"/>
                  </a:cubicBezTo>
                  <a:close/>
                  <a:moveTo>
                    <a:pt x="3599" y="643"/>
                  </a:moveTo>
                  <a:cubicBezTo>
                    <a:pt x="3503" y="643"/>
                    <a:pt x="3492" y="658"/>
                    <a:pt x="3492" y="759"/>
                  </a:cubicBezTo>
                  <a:cubicBezTo>
                    <a:pt x="3492" y="860"/>
                    <a:pt x="3503" y="872"/>
                    <a:pt x="3599" y="872"/>
                  </a:cubicBezTo>
                  <a:cubicBezTo>
                    <a:pt x="3695" y="872"/>
                    <a:pt x="3709" y="860"/>
                    <a:pt x="3709" y="759"/>
                  </a:cubicBezTo>
                  <a:cubicBezTo>
                    <a:pt x="3709" y="658"/>
                    <a:pt x="3695" y="643"/>
                    <a:pt x="3599" y="643"/>
                  </a:cubicBezTo>
                  <a:close/>
                  <a:moveTo>
                    <a:pt x="4934" y="643"/>
                  </a:moveTo>
                  <a:lnTo>
                    <a:pt x="4934" y="759"/>
                  </a:lnTo>
                  <a:lnTo>
                    <a:pt x="4934" y="872"/>
                  </a:lnTo>
                  <a:lnTo>
                    <a:pt x="5185" y="872"/>
                  </a:lnTo>
                  <a:lnTo>
                    <a:pt x="5437" y="872"/>
                  </a:lnTo>
                  <a:lnTo>
                    <a:pt x="5437" y="759"/>
                  </a:lnTo>
                  <a:lnTo>
                    <a:pt x="5437" y="643"/>
                  </a:lnTo>
                  <a:lnTo>
                    <a:pt x="5185" y="643"/>
                  </a:lnTo>
                  <a:lnTo>
                    <a:pt x="4934" y="643"/>
                  </a:lnTo>
                  <a:close/>
                  <a:moveTo>
                    <a:pt x="11954" y="643"/>
                  </a:moveTo>
                  <a:cubicBezTo>
                    <a:pt x="11858" y="643"/>
                    <a:pt x="11846" y="658"/>
                    <a:pt x="11846" y="759"/>
                  </a:cubicBezTo>
                  <a:cubicBezTo>
                    <a:pt x="11846" y="860"/>
                    <a:pt x="11858" y="872"/>
                    <a:pt x="11954" y="872"/>
                  </a:cubicBezTo>
                  <a:cubicBezTo>
                    <a:pt x="12050" y="872"/>
                    <a:pt x="12061" y="860"/>
                    <a:pt x="12061" y="759"/>
                  </a:cubicBezTo>
                  <a:cubicBezTo>
                    <a:pt x="12061" y="658"/>
                    <a:pt x="12050" y="643"/>
                    <a:pt x="11954" y="643"/>
                  </a:cubicBezTo>
                  <a:close/>
                  <a:moveTo>
                    <a:pt x="16562" y="643"/>
                  </a:moveTo>
                  <a:cubicBezTo>
                    <a:pt x="16466" y="643"/>
                    <a:pt x="16455" y="658"/>
                    <a:pt x="16455" y="759"/>
                  </a:cubicBezTo>
                  <a:cubicBezTo>
                    <a:pt x="16455" y="860"/>
                    <a:pt x="16466" y="872"/>
                    <a:pt x="16562" y="872"/>
                  </a:cubicBezTo>
                  <a:cubicBezTo>
                    <a:pt x="16658" y="872"/>
                    <a:pt x="16669" y="860"/>
                    <a:pt x="16669" y="759"/>
                  </a:cubicBezTo>
                  <a:cubicBezTo>
                    <a:pt x="16669" y="658"/>
                    <a:pt x="16658" y="643"/>
                    <a:pt x="16562" y="643"/>
                  </a:cubicBezTo>
                  <a:close/>
                  <a:moveTo>
                    <a:pt x="2915" y="946"/>
                  </a:moveTo>
                  <a:lnTo>
                    <a:pt x="2915" y="1363"/>
                  </a:lnTo>
                  <a:lnTo>
                    <a:pt x="2915" y="1783"/>
                  </a:lnTo>
                  <a:lnTo>
                    <a:pt x="3025" y="1783"/>
                  </a:lnTo>
                  <a:lnTo>
                    <a:pt x="3133" y="1783"/>
                  </a:lnTo>
                  <a:lnTo>
                    <a:pt x="3133" y="1363"/>
                  </a:lnTo>
                  <a:lnTo>
                    <a:pt x="3133" y="946"/>
                  </a:lnTo>
                  <a:lnTo>
                    <a:pt x="3025" y="946"/>
                  </a:lnTo>
                  <a:lnTo>
                    <a:pt x="2915" y="946"/>
                  </a:lnTo>
                  <a:close/>
                  <a:moveTo>
                    <a:pt x="4753" y="946"/>
                  </a:moveTo>
                  <a:cubicBezTo>
                    <a:pt x="4657" y="946"/>
                    <a:pt x="4645" y="962"/>
                    <a:pt x="4645" y="1063"/>
                  </a:cubicBezTo>
                  <a:cubicBezTo>
                    <a:pt x="4645" y="1164"/>
                    <a:pt x="4657" y="1176"/>
                    <a:pt x="4753" y="1176"/>
                  </a:cubicBezTo>
                  <a:cubicBezTo>
                    <a:pt x="4849" y="1176"/>
                    <a:pt x="4860" y="1164"/>
                    <a:pt x="4860" y="1063"/>
                  </a:cubicBezTo>
                  <a:cubicBezTo>
                    <a:pt x="4860" y="962"/>
                    <a:pt x="4849" y="946"/>
                    <a:pt x="4753" y="946"/>
                  </a:cubicBezTo>
                  <a:close/>
                  <a:moveTo>
                    <a:pt x="5796" y="946"/>
                  </a:moveTo>
                  <a:lnTo>
                    <a:pt x="5796" y="1211"/>
                  </a:lnTo>
                  <a:lnTo>
                    <a:pt x="5796" y="1479"/>
                  </a:lnTo>
                  <a:lnTo>
                    <a:pt x="5903" y="1479"/>
                  </a:lnTo>
                  <a:lnTo>
                    <a:pt x="6014" y="1479"/>
                  </a:lnTo>
                  <a:lnTo>
                    <a:pt x="6014" y="1211"/>
                  </a:lnTo>
                  <a:lnTo>
                    <a:pt x="6014" y="946"/>
                  </a:lnTo>
                  <a:lnTo>
                    <a:pt x="5903" y="946"/>
                  </a:lnTo>
                  <a:lnTo>
                    <a:pt x="5796" y="946"/>
                  </a:lnTo>
                  <a:close/>
                  <a:moveTo>
                    <a:pt x="8207" y="946"/>
                  </a:moveTo>
                  <a:cubicBezTo>
                    <a:pt x="8111" y="946"/>
                    <a:pt x="8100" y="962"/>
                    <a:pt x="8100" y="1063"/>
                  </a:cubicBezTo>
                  <a:cubicBezTo>
                    <a:pt x="8100" y="1164"/>
                    <a:pt x="8111" y="1176"/>
                    <a:pt x="8207" y="1176"/>
                  </a:cubicBezTo>
                  <a:cubicBezTo>
                    <a:pt x="8303" y="1176"/>
                    <a:pt x="8318" y="1164"/>
                    <a:pt x="8318" y="1063"/>
                  </a:cubicBezTo>
                  <a:cubicBezTo>
                    <a:pt x="8318" y="962"/>
                    <a:pt x="8303" y="946"/>
                    <a:pt x="8207" y="946"/>
                  </a:cubicBezTo>
                  <a:close/>
                  <a:moveTo>
                    <a:pt x="9938" y="946"/>
                  </a:moveTo>
                  <a:cubicBezTo>
                    <a:pt x="9842" y="946"/>
                    <a:pt x="9827" y="962"/>
                    <a:pt x="9827" y="1063"/>
                  </a:cubicBezTo>
                  <a:cubicBezTo>
                    <a:pt x="9827" y="1164"/>
                    <a:pt x="9842" y="1176"/>
                    <a:pt x="9938" y="1176"/>
                  </a:cubicBezTo>
                  <a:cubicBezTo>
                    <a:pt x="10034" y="1176"/>
                    <a:pt x="10045" y="1164"/>
                    <a:pt x="10045" y="1063"/>
                  </a:cubicBezTo>
                  <a:cubicBezTo>
                    <a:pt x="10045" y="962"/>
                    <a:pt x="10034" y="946"/>
                    <a:pt x="9938" y="946"/>
                  </a:cubicBezTo>
                  <a:close/>
                  <a:moveTo>
                    <a:pt x="14546" y="946"/>
                  </a:moveTo>
                  <a:cubicBezTo>
                    <a:pt x="14450" y="946"/>
                    <a:pt x="14436" y="962"/>
                    <a:pt x="14436" y="1063"/>
                  </a:cubicBezTo>
                  <a:cubicBezTo>
                    <a:pt x="14436" y="1164"/>
                    <a:pt x="14450" y="1176"/>
                    <a:pt x="14546" y="1176"/>
                  </a:cubicBezTo>
                  <a:cubicBezTo>
                    <a:pt x="14642" y="1176"/>
                    <a:pt x="14654" y="1164"/>
                    <a:pt x="14654" y="1063"/>
                  </a:cubicBezTo>
                  <a:cubicBezTo>
                    <a:pt x="14654" y="962"/>
                    <a:pt x="14642" y="946"/>
                    <a:pt x="14546" y="946"/>
                  </a:cubicBezTo>
                  <a:close/>
                  <a:moveTo>
                    <a:pt x="4176" y="1250"/>
                  </a:moveTo>
                  <a:cubicBezTo>
                    <a:pt x="4080" y="1250"/>
                    <a:pt x="4068" y="1262"/>
                    <a:pt x="4068" y="1363"/>
                  </a:cubicBezTo>
                  <a:cubicBezTo>
                    <a:pt x="4068" y="1464"/>
                    <a:pt x="4080" y="1479"/>
                    <a:pt x="4176" y="1479"/>
                  </a:cubicBezTo>
                  <a:cubicBezTo>
                    <a:pt x="4272" y="1479"/>
                    <a:pt x="4283" y="1464"/>
                    <a:pt x="4283" y="1363"/>
                  </a:cubicBezTo>
                  <a:cubicBezTo>
                    <a:pt x="4283" y="1262"/>
                    <a:pt x="4272" y="1250"/>
                    <a:pt x="4176" y="1250"/>
                  </a:cubicBezTo>
                  <a:close/>
                  <a:moveTo>
                    <a:pt x="11665" y="1250"/>
                  </a:moveTo>
                  <a:cubicBezTo>
                    <a:pt x="11569" y="1250"/>
                    <a:pt x="11558" y="1262"/>
                    <a:pt x="11558" y="1363"/>
                  </a:cubicBezTo>
                  <a:cubicBezTo>
                    <a:pt x="11558" y="1464"/>
                    <a:pt x="11569" y="1479"/>
                    <a:pt x="11665" y="1479"/>
                  </a:cubicBezTo>
                  <a:cubicBezTo>
                    <a:pt x="11761" y="1479"/>
                    <a:pt x="11773" y="1464"/>
                    <a:pt x="11773" y="1363"/>
                  </a:cubicBezTo>
                  <a:cubicBezTo>
                    <a:pt x="11773" y="1262"/>
                    <a:pt x="11761" y="1250"/>
                    <a:pt x="11665" y="1250"/>
                  </a:cubicBezTo>
                  <a:close/>
                  <a:moveTo>
                    <a:pt x="12527" y="1250"/>
                  </a:moveTo>
                  <a:cubicBezTo>
                    <a:pt x="12431" y="1250"/>
                    <a:pt x="12420" y="1262"/>
                    <a:pt x="12420" y="1363"/>
                  </a:cubicBezTo>
                  <a:cubicBezTo>
                    <a:pt x="12420" y="1464"/>
                    <a:pt x="12431" y="1479"/>
                    <a:pt x="12527" y="1479"/>
                  </a:cubicBezTo>
                  <a:cubicBezTo>
                    <a:pt x="12623" y="1479"/>
                    <a:pt x="12638" y="1464"/>
                    <a:pt x="12638" y="1363"/>
                  </a:cubicBezTo>
                  <a:cubicBezTo>
                    <a:pt x="12638" y="1262"/>
                    <a:pt x="12623" y="1250"/>
                    <a:pt x="12527" y="1250"/>
                  </a:cubicBezTo>
                  <a:close/>
                  <a:moveTo>
                    <a:pt x="14258" y="1250"/>
                  </a:moveTo>
                  <a:cubicBezTo>
                    <a:pt x="14162" y="1250"/>
                    <a:pt x="14150" y="1262"/>
                    <a:pt x="14150" y="1363"/>
                  </a:cubicBezTo>
                  <a:cubicBezTo>
                    <a:pt x="14150" y="1464"/>
                    <a:pt x="14162" y="1479"/>
                    <a:pt x="14258" y="1479"/>
                  </a:cubicBezTo>
                  <a:cubicBezTo>
                    <a:pt x="14354" y="1479"/>
                    <a:pt x="14365" y="1464"/>
                    <a:pt x="14365" y="1363"/>
                  </a:cubicBezTo>
                  <a:cubicBezTo>
                    <a:pt x="14365" y="1262"/>
                    <a:pt x="14354" y="1250"/>
                    <a:pt x="14258" y="1250"/>
                  </a:cubicBezTo>
                  <a:close/>
                  <a:moveTo>
                    <a:pt x="14724" y="1250"/>
                  </a:moveTo>
                  <a:lnTo>
                    <a:pt x="14724" y="1515"/>
                  </a:lnTo>
                  <a:lnTo>
                    <a:pt x="14724" y="1783"/>
                  </a:lnTo>
                  <a:lnTo>
                    <a:pt x="14832" y="1783"/>
                  </a:lnTo>
                  <a:lnTo>
                    <a:pt x="14942" y="1783"/>
                  </a:lnTo>
                  <a:lnTo>
                    <a:pt x="14942" y="1515"/>
                  </a:lnTo>
                  <a:lnTo>
                    <a:pt x="14942" y="1250"/>
                  </a:lnTo>
                  <a:lnTo>
                    <a:pt x="14832" y="1250"/>
                  </a:lnTo>
                  <a:lnTo>
                    <a:pt x="14724" y="1250"/>
                  </a:lnTo>
                  <a:close/>
                  <a:moveTo>
                    <a:pt x="3599" y="1553"/>
                  </a:moveTo>
                  <a:cubicBezTo>
                    <a:pt x="3503" y="1553"/>
                    <a:pt x="3492" y="1565"/>
                    <a:pt x="3492" y="1667"/>
                  </a:cubicBezTo>
                  <a:cubicBezTo>
                    <a:pt x="3492" y="1768"/>
                    <a:pt x="3503" y="1783"/>
                    <a:pt x="3599" y="1783"/>
                  </a:cubicBezTo>
                  <a:cubicBezTo>
                    <a:pt x="3695" y="1783"/>
                    <a:pt x="3709" y="1768"/>
                    <a:pt x="3709" y="1667"/>
                  </a:cubicBezTo>
                  <a:cubicBezTo>
                    <a:pt x="3709" y="1565"/>
                    <a:pt x="3695" y="1553"/>
                    <a:pt x="3599" y="1553"/>
                  </a:cubicBezTo>
                  <a:close/>
                  <a:moveTo>
                    <a:pt x="4934" y="1553"/>
                  </a:moveTo>
                  <a:lnTo>
                    <a:pt x="4934" y="1667"/>
                  </a:lnTo>
                  <a:lnTo>
                    <a:pt x="4934" y="1783"/>
                  </a:lnTo>
                  <a:lnTo>
                    <a:pt x="5185" y="1783"/>
                  </a:lnTo>
                  <a:lnTo>
                    <a:pt x="5437" y="1783"/>
                  </a:lnTo>
                  <a:lnTo>
                    <a:pt x="5437" y="1667"/>
                  </a:lnTo>
                  <a:lnTo>
                    <a:pt x="5437" y="1553"/>
                  </a:lnTo>
                  <a:lnTo>
                    <a:pt x="5185" y="1553"/>
                  </a:lnTo>
                  <a:lnTo>
                    <a:pt x="4934" y="1553"/>
                  </a:lnTo>
                  <a:close/>
                  <a:moveTo>
                    <a:pt x="10800" y="1553"/>
                  </a:moveTo>
                  <a:cubicBezTo>
                    <a:pt x="10704" y="1553"/>
                    <a:pt x="10693" y="1565"/>
                    <a:pt x="10693" y="1667"/>
                  </a:cubicBezTo>
                  <a:cubicBezTo>
                    <a:pt x="10693" y="1768"/>
                    <a:pt x="10704" y="1783"/>
                    <a:pt x="10800" y="1783"/>
                  </a:cubicBezTo>
                  <a:cubicBezTo>
                    <a:pt x="10896" y="1783"/>
                    <a:pt x="10907" y="1768"/>
                    <a:pt x="10907" y="1667"/>
                  </a:cubicBezTo>
                  <a:cubicBezTo>
                    <a:pt x="10907" y="1565"/>
                    <a:pt x="10896" y="1553"/>
                    <a:pt x="10800" y="1553"/>
                  </a:cubicBezTo>
                  <a:close/>
                  <a:moveTo>
                    <a:pt x="15985" y="1553"/>
                  </a:moveTo>
                  <a:cubicBezTo>
                    <a:pt x="15889" y="1553"/>
                    <a:pt x="15878" y="1565"/>
                    <a:pt x="15878" y="1667"/>
                  </a:cubicBezTo>
                  <a:cubicBezTo>
                    <a:pt x="15878" y="1768"/>
                    <a:pt x="15889" y="1783"/>
                    <a:pt x="15985" y="1783"/>
                  </a:cubicBezTo>
                  <a:cubicBezTo>
                    <a:pt x="16081" y="1783"/>
                    <a:pt x="16093" y="1768"/>
                    <a:pt x="16093" y="1667"/>
                  </a:cubicBezTo>
                  <a:cubicBezTo>
                    <a:pt x="16093" y="1565"/>
                    <a:pt x="16081" y="1553"/>
                    <a:pt x="15985" y="1553"/>
                  </a:cubicBezTo>
                  <a:close/>
                  <a:moveTo>
                    <a:pt x="15408" y="1857"/>
                  </a:moveTo>
                  <a:cubicBezTo>
                    <a:pt x="15312" y="1857"/>
                    <a:pt x="15301" y="1869"/>
                    <a:pt x="15301" y="1970"/>
                  </a:cubicBezTo>
                  <a:cubicBezTo>
                    <a:pt x="15301" y="2071"/>
                    <a:pt x="15312" y="2083"/>
                    <a:pt x="15408" y="2083"/>
                  </a:cubicBezTo>
                  <a:cubicBezTo>
                    <a:pt x="15504" y="2083"/>
                    <a:pt x="15516" y="2071"/>
                    <a:pt x="15516" y="1970"/>
                  </a:cubicBezTo>
                  <a:cubicBezTo>
                    <a:pt x="15516" y="1869"/>
                    <a:pt x="15504" y="1857"/>
                    <a:pt x="15408" y="1857"/>
                  </a:cubicBezTo>
                  <a:close/>
                  <a:moveTo>
                    <a:pt x="3025" y="2161"/>
                  </a:moveTo>
                  <a:cubicBezTo>
                    <a:pt x="2929" y="2161"/>
                    <a:pt x="2915" y="2173"/>
                    <a:pt x="2915" y="2274"/>
                  </a:cubicBezTo>
                  <a:cubicBezTo>
                    <a:pt x="2915" y="2375"/>
                    <a:pt x="2929" y="2387"/>
                    <a:pt x="3025" y="2387"/>
                  </a:cubicBezTo>
                  <a:cubicBezTo>
                    <a:pt x="3121" y="2387"/>
                    <a:pt x="3133" y="2375"/>
                    <a:pt x="3133" y="2274"/>
                  </a:cubicBezTo>
                  <a:cubicBezTo>
                    <a:pt x="3133" y="2173"/>
                    <a:pt x="3121" y="2161"/>
                    <a:pt x="3025" y="2161"/>
                  </a:cubicBezTo>
                  <a:close/>
                  <a:moveTo>
                    <a:pt x="10696" y="2161"/>
                  </a:moveTo>
                  <a:lnTo>
                    <a:pt x="10683" y="2606"/>
                  </a:lnTo>
                  <a:lnTo>
                    <a:pt x="10674" y="3052"/>
                  </a:lnTo>
                  <a:lnTo>
                    <a:pt x="10512" y="3052"/>
                  </a:lnTo>
                  <a:lnTo>
                    <a:pt x="10352" y="3052"/>
                  </a:lnTo>
                  <a:lnTo>
                    <a:pt x="10340" y="2758"/>
                  </a:lnTo>
                  <a:lnTo>
                    <a:pt x="10331" y="2464"/>
                  </a:lnTo>
                  <a:lnTo>
                    <a:pt x="10226" y="2464"/>
                  </a:lnTo>
                  <a:cubicBezTo>
                    <a:pt x="10132" y="2464"/>
                    <a:pt x="10120" y="2478"/>
                    <a:pt x="10110" y="2606"/>
                  </a:cubicBezTo>
                  <a:cubicBezTo>
                    <a:pt x="10099" y="2741"/>
                    <a:pt x="10090" y="2747"/>
                    <a:pt x="9962" y="2758"/>
                  </a:cubicBezTo>
                  <a:lnTo>
                    <a:pt x="9827" y="2771"/>
                  </a:lnTo>
                  <a:lnTo>
                    <a:pt x="9827" y="3033"/>
                  </a:lnTo>
                  <a:lnTo>
                    <a:pt x="9827" y="3297"/>
                  </a:lnTo>
                  <a:lnTo>
                    <a:pt x="10656" y="3297"/>
                  </a:lnTo>
                  <a:lnTo>
                    <a:pt x="11481" y="3297"/>
                  </a:lnTo>
                  <a:lnTo>
                    <a:pt x="11490" y="3155"/>
                  </a:lnTo>
                  <a:lnTo>
                    <a:pt x="11503" y="3013"/>
                  </a:lnTo>
                  <a:lnTo>
                    <a:pt x="11782" y="3004"/>
                  </a:lnTo>
                  <a:lnTo>
                    <a:pt x="12061" y="2991"/>
                  </a:lnTo>
                  <a:lnTo>
                    <a:pt x="12061" y="2726"/>
                  </a:lnTo>
                  <a:lnTo>
                    <a:pt x="12061" y="2464"/>
                  </a:lnTo>
                  <a:lnTo>
                    <a:pt x="11812" y="2464"/>
                  </a:lnTo>
                  <a:lnTo>
                    <a:pt x="11561" y="2464"/>
                  </a:lnTo>
                  <a:lnTo>
                    <a:pt x="11549" y="2606"/>
                  </a:lnTo>
                  <a:cubicBezTo>
                    <a:pt x="11538" y="2740"/>
                    <a:pt x="11533" y="2747"/>
                    <a:pt x="11407" y="2758"/>
                  </a:cubicBezTo>
                  <a:cubicBezTo>
                    <a:pt x="11283" y="2769"/>
                    <a:pt x="11274" y="2778"/>
                    <a:pt x="11263" y="2910"/>
                  </a:cubicBezTo>
                  <a:cubicBezTo>
                    <a:pt x="11252" y="3049"/>
                    <a:pt x="11249" y="3052"/>
                    <a:pt x="11088" y="3052"/>
                  </a:cubicBezTo>
                  <a:lnTo>
                    <a:pt x="10926" y="3052"/>
                  </a:lnTo>
                  <a:lnTo>
                    <a:pt x="10917" y="2606"/>
                  </a:lnTo>
                  <a:lnTo>
                    <a:pt x="10907" y="2161"/>
                  </a:lnTo>
                  <a:lnTo>
                    <a:pt x="10800" y="2161"/>
                  </a:lnTo>
                  <a:lnTo>
                    <a:pt x="10696" y="2161"/>
                  </a:lnTo>
                  <a:close/>
                  <a:moveTo>
                    <a:pt x="14258" y="2161"/>
                  </a:moveTo>
                  <a:cubicBezTo>
                    <a:pt x="14162" y="2161"/>
                    <a:pt x="14150" y="2173"/>
                    <a:pt x="14150" y="2274"/>
                  </a:cubicBezTo>
                  <a:cubicBezTo>
                    <a:pt x="14150" y="2375"/>
                    <a:pt x="14162" y="2387"/>
                    <a:pt x="14258" y="2387"/>
                  </a:cubicBezTo>
                  <a:cubicBezTo>
                    <a:pt x="14354" y="2387"/>
                    <a:pt x="14365" y="2375"/>
                    <a:pt x="14365" y="2274"/>
                  </a:cubicBezTo>
                  <a:cubicBezTo>
                    <a:pt x="14365" y="2173"/>
                    <a:pt x="14354" y="2161"/>
                    <a:pt x="14258" y="2161"/>
                  </a:cubicBezTo>
                  <a:close/>
                  <a:moveTo>
                    <a:pt x="2915" y="2768"/>
                  </a:moveTo>
                  <a:lnTo>
                    <a:pt x="2915" y="3184"/>
                  </a:lnTo>
                  <a:lnTo>
                    <a:pt x="2915" y="3601"/>
                  </a:lnTo>
                  <a:lnTo>
                    <a:pt x="3166" y="3601"/>
                  </a:lnTo>
                  <a:lnTo>
                    <a:pt x="3415" y="3601"/>
                  </a:lnTo>
                  <a:lnTo>
                    <a:pt x="3427" y="3459"/>
                  </a:lnTo>
                  <a:cubicBezTo>
                    <a:pt x="3438" y="3325"/>
                    <a:pt x="3447" y="3315"/>
                    <a:pt x="3574" y="3304"/>
                  </a:cubicBezTo>
                  <a:cubicBezTo>
                    <a:pt x="3697" y="3293"/>
                    <a:pt x="3709" y="3281"/>
                    <a:pt x="3709" y="3181"/>
                  </a:cubicBezTo>
                  <a:lnTo>
                    <a:pt x="3709" y="3075"/>
                  </a:lnTo>
                  <a:lnTo>
                    <a:pt x="3430" y="3062"/>
                  </a:lnTo>
                  <a:lnTo>
                    <a:pt x="3151" y="3052"/>
                  </a:lnTo>
                  <a:lnTo>
                    <a:pt x="3139" y="2910"/>
                  </a:lnTo>
                  <a:cubicBezTo>
                    <a:pt x="3129" y="2781"/>
                    <a:pt x="3118" y="2768"/>
                    <a:pt x="3022" y="2768"/>
                  </a:cubicBezTo>
                  <a:lnTo>
                    <a:pt x="2915" y="2768"/>
                  </a:lnTo>
                  <a:close/>
                  <a:moveTo>
                    <a:pt x="3780" y="2768"/>
                  </a:moveTo>
                  <a:lnTo>
                    <a:pt x="3780" y="2878"/>
                  </a:lnTo>
                  <a:cubicBezTo>
                    <a:pt x="3780" y="2979"/>
                    <a:pt x="3792" y="2990"/>
                    <a:pt x="3915" y="3000"/>
                  </a:cubicBezTo>
                  <a:lnTo>
                    <a:pt x="4050" y="3013"/>
                  </a:lnTo>
                  <a:lnTo>
                    <a:pt x="4059" y="3307"/>
                  </a:lnTo>
                  <a:lnTo>
                    <a:pt x="4071" y="3601"/>
                  </a:lnTo>
                  <a:lnTo>
                    <a:pt x="4320" y="3601"/>
                  </a:lnTo>
                  <a:lnTo>
                    <a:pt x="4569" y="3601"/>
                  </a:lnTo>
                  <a:lnTo>
                    <a:pt x="4578" y="3459"/>
                  </a:lnTo>
                  <a:cubicBezTo>
                    <a:pt x="4589" y="3318"/>
                    <a:pt x="4591" y="3317"/>
                    <a:pt x="4753" y="3317"/>
                  </a:cubicBezTo>
                  <a:cubicBezTo>
                    <a:pt x="4914" y="3317"/>
                    <a:pt x="4913" y="3318"/>
                    <a:pt x="4924" y="3459"/>
                  </a:cubicBezTo>
                  <a:cubicBezTo>
                    <a:pt x="4935" y="3588"/>
                    <a:pt x="4947" y="3601"/>
                    <a:pt x="5041" y="3601"/>
                  </a:cubicBezTo>
                  <a:cubicBezTo>
                    <a:pt x="5135" y="3601"/>
                    <a:pt x="5144" y="3588"/>
                    <a:pt x="5155" y="3459"/>
                  </a:cubicBezTo>
                  <a:cubicBezTo>
                    <a:pt x="5166" y="3318"/>
                    <a:pt x="5168" y="3317"/>
                    <a:pt x="5329" y="3317"/>
                  </a:cubicBezTo>
                  <a:cubicBezTo>
                    <a:pt x="5491" y="3317"/>
                    <a:pt x="5490" y="3318"/>
                    <a:pt x="5501" y="3459"/>
                  </a:cubicBezTo>
                  <a:lnTo>
                    <a:pt x="5514" y="3601"/>
                  </a:lnTo>
                  <a:lnTo>
                    <a:pt x="5906" y="3601"/>
                  </a:lnTo>
                  <a:lnTo>
                    <a:pt x="6299" y="3601"/>
                  </a:lnTo>
                  <a:lnTo>
                    <a:pt x="6299" y="3184"/>
                  </a:lnTo>
                  <a:lnTo>
                    <a:pt x="6299" y="2768"/>
                  </a:lnTo>
                  <a:lnTo>
                    <a:pt x="6050" y="2768"/>
                  </a:lnTo>
                  <a:lnTo>
                    <a:pt x="5802" y="2768"/>
                  </a:lnTo>
                  <a:lnTo>
                    <a:pt x="5790" y="2910"/>
                  </a:lnTo>
                  <a:lnTo>
                    <a:pt x="5777" y="3052"/>
                  </a:lnTo>
                  <a:lnTo>
                    <a:pt x="5041" y="3052"/>
                  </a:lnTo>
                  <a:lnTo>
                    <a:pt x="4302" y="3052"/>
                  </a:lnTo>
                  <a:lnTo>
                    <a:pt x="4292" y="2910"/>
                  </a:lnTo>
                  <a:lnTo>
                    <a:pt x="4280" y="2768"/>
                  </a:lnTo>
                  <a:lnTo>
                    <a:pt x="4029" y="2768"/>
                  </a:lnTo>
                  <a:lnTo>
                    <a:pt x="3780" y="2768"/>
                  </a:lnTo>
                  <a:close/>
                  <a:moveTo>
                    <a:pt x="7241" y="2768"/>
                  </a:moveTo>
                  <a:lnTo>
                    <a:pt x="7229" y="2910"/>
                  </a:lnTo>
                  <a:lnTo>
                    <a:pt x="7219" y="3052"/>
                  </a:lnTo>
                  <a:lnTo>
                    <a:pt x="6940" y="3062"/>
                  </a:lnTo>
                  <a:lnTo>
                    <a:pt x="6661" y="3075"/>
                  </a:lnTo>
                  <a:lnTo>
                    <a:pt x="6661" y="3184"/>
                  </a:lnTo>
                  <a:lnTo>
                    <a:pt x="6661" y="3294"/>
                  </a:lnTo>
                  <a:lnTo>
                    <a:pt x="6940" y="3304"/>
                  </a:lnTo>
                  <a:lnTo>
                    <a:pt x="7219" y="3317"/>
                  </a:lnTo>
                  <a:lnTo>
                    <a:pt x="7229" y="3459"/>
                  </a:lnTo>
                  <a:cubicBezTo>
                    <a:pt x="7239" y="3588"/>
                    <a:pt x="7251" y="3601"/>
                    <a:pt x="7345" y="3601"/>
                  </a:cubicBezTo>
                  <a:cubicBezTo>
                    <a:pt x="7439" y="3601"/>
                    <a:pt x="7449" y="3588"/>
                    <a:pt x="7459" y="3459"/>
                  </a:cubicBezTo>
                  <a:lnTo>
                    <a:pt x="7471" y="3317"/>
                  </a:lnTo>
                  <a:lnTo>
                    <a:pt x="7778" y="3317"/>
                  </a:lnTo>
                  <a:lnTo>
                    <a:pt x="8082" y="3317"/>
                  </a:lnTo>
                  <a:lnTo>
                    <a:pt x="8094" y="3459"/>
                  </a:lnTo>
                  <a:cubicBezTo>
                    <a:pt x="8104" y="3588"/>
                    <a:pt x="8114" y="3601"/>
                    <a:pt x="8207" y="3601"/>
                  </a:cubicBezTo>
                  <a:cubicBezTo>
                    <a:pt x="8301" y="3601"/>
                    <a:pt x="8314" y="3588"/>
                    <a:pt x="8324" y="3459"/>
                  </a:cubicBezTo>
                  <a:cubicBezTo>
                    <a:pt x="8335" y="3325"/>
                    <a:pt x="8343" y="3315"/>
                    <a:pt x="8468" y="3304"/>
                  </a:cubicBezTo>
                  <a:cubicBezTo>
                    <a:pt x="8593" y="3293"/>
                    <a:pt x="8602" y="3284"/>
                    <a:pt x="8612" y="3152"/>
                  </a:cubicBezTo>
                  <a:cubicBezTo>
                    <a:pt x="8623" y="3013"/>
                    <a:pt x="8623" y="3013"/>
                    <a:pt x="8784" y="3013"/>
                  </a:cubicBezTo>
                  <a:lnTo>
                    <a:pt x="8947" y="3013"/>
                  </a:lnTo>
                  <a:lnTo>
                    <a:pt x="8956" y="3307"/>
                  </a:lnTo>
                  <a:lnTo>
                    <a:pt x="8968" y="3601"/>
                  </a:lnTo>
                  <a:lnTo>
                    <a:pt x="9073" y="3601"/>
                  </a:lnTo>
                  <a:cubicBezTo>
                    <a:pt x="9167" y="3601"/>
                    <a:pt x="9176" y="3588"/>
                    <a:pt x="9186" y="3459"/>
                  </a:cubicBezTo>
                  <a:cubicBezTo>
                    <a:pt x="9197" y="3325"/>
                    <a:pt x="9206" y="3315"/>
                    <a:pt x="9333" y="3304"/>
                  </a:cubicBezTo>
                  <a:lnTo>
                    <a:pt x="9468" y="3291"/>
                  </a:lnTo>
                  <a:lnTo>
                    <a:pt x="9468" y="3029"/>
                  </a:lnTo>
                  <a:lnTo>
                    <a:pt x="9468" y="2768"/>
                  </a:lnTo>
                  <a:lnTo>
                    <a:pt x="8355" y="2768"/>
                  </a:lnTo>
                  <a:lnTo>
                    <a:pt x="7241" y="2768"/>
                  </a:lnTo>
                  <a:close/>
                  <a:moveTo>
                    <a:pt x="11558" y="3372"/>
                  </a:moveTo>
                  <a:lnTo>
                    <a:pt x="11558" y="3788"/>
                  </a:lnTo>
                  <a:lnTo>
                    <a:pt x="11558" y="4205"/>
                  </a:lnTo>
                  <a:lnTo>
                    <a:pt x="11662" y="4205"/>
                  </a:lnTo>
                  <a:lnTo>
                    <a:pt x="11770" y="4205"/>
                  </a:lnTo>
                  <a:lnTo>
                    <a:pt x="11782" y="3914"/>
                  </a:lnTo>
                  <a:lnTo>
                    <a:pt x="11791" y="3620"/>
                  </a:lnTo>
                  <a:lnTo>
                    <a:pt x="12070" y="3608"/>
                  </a:lnTo>
                  <a:lnTo>
                    <a:pt x="12349" y="3598"/>
                  </a:lnTo>
                  <a:lnTo>
                    <a:pt x="12349" y="3485"/>
                  </a:lnTo>
                  <a:lnTo>
                    <a:pt x="12349" y="3372"/>
                  </a:lnTo>
                  <a:lnTo>
                    <a:pt x="11954" y="3372"/>
                  </a:lnTo>
                  <a:lnTo>
                    <a:pt x="11558" y="3372"/>
                  </a:lnTo>
                  <a:close/>
                  <a:moveTo>
                    <a:pt x="3025" y="3979"/>
                  </a:moveTo>
                  <a:cubicBezTo>
                    <a:pt x="2929" y="3979"/>
                    <a:pt x="2915" y="3991"/>
                    <a:pt x="2915" y="4092"/>
                  </a:cubicBezTo>
                  <a:cubicBezTo>
                    <a:pt x="2915" y="4193"/>
                    <a:pt x="2929" y="4205"/>
                    <a:pt x="3025" y="4205"/>
                  </a:cubicBezTo>
                  <a:cubicBezTo>
                    <a:pt x="3121" y="4205"/>
                    <a:pt x="3133" y="4193"/>
                    <a:pt x="3133" y="4092"/>
                  </a:cubicBezTo>
                  <a:cubicBezTo>
                    <a:pt x="3133" y="3991"/>
                    <a:pt x="3121" y="3979"/>
                    <a:pt x="3025" y="3979"/>
                  </a:cubicBezTo>
                  <a:close/>
                  <a:moveTo>
                    <a:pt x="3599" y="3979"/>
                  </a:moveTo>
                  <a:cubicBezTo>
                    <a:pt x="3503" y="3979"/>
                    <a:pt x="3492" y="3991"/>
                    <a:pt x="3492" y="4092"/>
                  </a:cubicBezTo>
                  <a:cubicBezTo>
                    <a:pt x="3492" y="4193"/>
                    <a:pt x="3503" y="4205"/>
                    <a:pt x="3599" y="4205"/>
                  </a:cubicBezTo>
                  <a:cubicBezTo>
                    <a:pt x="3695" y="4205"/>
                    <a:pt x="3709" y="4193"/>
                    <a:pt x="3709" y="4092"/>
                  </a:cubicBezTo>
                  <a:cubicBezTo>
                    <a:pt x="3709" y="3991"/>
                    <a:pt x="3695" y="3979"/>
                    <a:pt x="3599" y="3979"/>
                  </a:cubicBezTo>
                  <a:close/>
                  <a:moveTo>
                    <a:pt x="4753" y="3979"/>
                  </a:moveTo>
                  <a:cubicBezTo>
                    <a:pt x="4657" y="3979"/>
                    <a:pt x="4645" y="3991"/>
                    <a:pt x="4645" y="4092"/>
                  </a:cubicBezTo>
                  <a:cubicBezTo>
                    <a:pt x="4645" y="4193"/>
                    <a:pt x="4657" y="4205"/>
                    <a:pt x="4753" y="4205"/>
                  </a:cubicBezTo>
                  <a:cubicBezTo>
                    <a:pt x="4849" y="4205"/>
                    <a:pt x="4860" y="4193"/>
                    <a:pt x="4860" y="4092"/>
                  </a:cubicBezTo>
                  <a:cubicBezTo>
                    <a:pt x="4860" y="3991"/>
                    <a:pt x="4849" y="3979"/>
                    <a:pt x="4753" y="3979"/>
                  </a:cubicBezTo>
                  <a:close/>
                  <a:moveTo>
                    <a:pt x="5329" y="3979"/>
                  </a:moveTo>
                  <a:cubicBezTo>
                    <a:pt x="5233" y="3979"/>
                    <a:pt x="5219" y="3991"/>
                    <a:pt x="5219" y="4092"/>
                  </a:cubicBezTo>
                  <a:cubicBezTo>
                    <a:pt x="5219" y="4193"/>
                    <a:pt x="5233" y="4205"/>
                    <a:pt x="5329" y="4205"/>
                  </a:cubicBezTo>
                  <a:cubicBezTo>
                    <a:pt x="5425" y="4205"/>
                    <a:pt x="5437" y="4193"/>
                    <a:pt x="5437" y="4092"/>
                  </a:cubicBezTo>
                  <a:cubicBezTo>
                    <a:pt x="5437" y="3991"/>
                    <a:pt x="5425" y="3979"/>
                    <a:pt x="5329" y="3979"/>
                  </a:cubicBezTo>
                  <a:close/>
                  <a:moveTo>
                    <a:pt x="5796" y="3979"/>
                  </a:moveTo>
                  <a:lnTo>
                    <a:pt x="5796" y="4092"/>
                  </a:lnTo>
                  <a:lnTo>
                    <a:pt x="5796" y="4205"/>
                  </a:lnTo>
                  <a:lnTo>
                    <a:pt x="6047" y="4205"/>
                  </a:lnTo>
                  <a:lnTo>
                    <a:pt x="6299" y="4205"/>
                  </a:lnTo>
                  <a:lnTo>
                    <a:pt x="6299" y="4092"/>
                  </a:lnTo>
                  <a:lnTo>
                    <a:pt x="6299" y="3979"/>
                  </a:lnTo>
                  <a:lnTo>
                    <a:pt x="6047" y="3979"/>
                  </a:lnTo>
                  <a:lnTo>
                    <a:pt x="5796" y="3979"/>
                  </a:lnTo>
                  <a:close/>
                  <a:moveTo>
                    <a:pt x="7057" y="3979"/>
                  </a:moveTo>
                  <a:cubicBezTo>
                    <a:pt x="6961" y="3979"/>
                    <a:pt x="6949" y="3991"/>
                    <a:pt x="6949" y="4092"/>
                  </a:cubicBezTo>
                  <a:cubicBezTo>
                    <a:pt x="6949" y="4193"/>
                    <a:pt x="6961" y="4205"/>
                    <a:pt x="7057" y="4205"/>
                  </a:cubicBezTo>
                  <a:cubicBezTo>
                    <a:pt x="7153" y="4205"/>
                    <a:pt x="7164" y="4193"/>
                    <a:pt x="7164" y="4092"/>
                  </a:cubicBezTo>
                  <a:cubicBezTo>
                    <a:pt x="7164" y="3991"/>
                    <a:pt x="7153" y="3979"/>
                    <a:pt x="7057" y="3979"/>
                  </a:cubicBezTo>
                  <a:close/>
                  <a:moveTo>
                    <a:pt x="8784" y="3979"/>
                  </a:moveTo>
                  <a:cubicBezTo>
                    <a:pt x="8688" y="3979"/>
                    <a:pt x="8677" y="3991"/>
                    <a:pt x="8677" y="4092"/>
                  </a:cubicBezTo>
                  <a:cubicBezTo>
                    <a:pt x="8677" y="4193"/>
                    <a:pt x="8688" y="4205"/>
                    <a:pt x="8784" y="4205"/>
                  </a:cubicBezTo>
                  <a:cubicBezTo>
                    <a:pt x="8880" y="4205"/>
                    <a:pt x="8892" y="4193"/>
                    <a:pt x="8892" y="4092"/>
                  </a:cubicBezTo>
                  <a:cubicBezTo>
                    <a:pt x="8892" y="3991"/>
                    <a:pt x="8880" y="3979"/>
                    <a:pt x="8784" y="3979"/>
                  </a:cubicBezTo>
                  <a:close/>
                  <a:moveTo>
                    <a:pt x="9938" y="3979"/>
                  </a:moveTo>
                  <a:cubicBezTo>
                    <a:pt x="9842" y="3979"/>
                    <a:pt x="9827" y="3991"/>
                    <a:pt x="9827" y="4092"/>
                  </a:cubicBezTo>
                  <a:cubicBezTo>
                    <a:pt x="9827" y="4193"/>
                    <a:pt x="9842" y="4205"/>
                    <a:pt x="9938" y="4205"/>
                  </a:cubicBezTo>
                  <a:cubicBezTo>
                    <a:pt x="10034" y="4205"/>
                    <a:pt x="10045" y="4193"/>
                    <a:pt x="10045" y="4092"/>
                  </a:cubicBezTo>
                  <a:cubicBezTo>
                    <a:pt x="10045" y="3991"/>
                    <a:pt x="10034" y="3979"/>
                    <a:pt x="9938" y="3979"/>
                  </a:cubicBezTo>
                  <a:close/>
                  <a:moveTo>
                    <a:pt x="12816" y="3979"/>
                  </a:moveTo>
                  <a:cubicBezTo>
                    <a:pt x="12720" y="3979"/>
                    <a:pt x="12708" y="3991"/>
                    <a:pt x="12708" y="4092"/>
                  </a:cubicBezTo>
                  <a:cubicBezTo>
                    <a:pt x="12708" y="4193"/>
                    <a:pt x="12720" y="4205"/>
                    <a:pt x="12816" y="4205"/>
                  </a:cubicBezTo>
                  <a:cubicBezTo>
                    <a:pt x="12912" y="4205"/>
                    <a:pt x="12926" y="4193"/>
                    <a:pt x="12926" y="4092"/>
                  </a:cubicBezTo>
                  <a:cubicBezTo>
                    <a:pt x="12926" y="3991"/>
                    <a:pt x="12912" y="3979"/>
                    <a:pt x="12816" y="3979"/>
                  </a:cubicBezTo>
                  <a:close/>
                  <a:moveTo>
                    <a:pt x="13577" y="4305"/>
                  </a:moveTo>
                  <a:cubicBezTo>
                    <a:pt x="13565" y="4317"/>
                    <a:pt x="13587" y="4350"/>
                    <a:pt x="13626" y="4379"/>
                  </a:cubicBezTo>
                  <a:cubicBezTo>
                    <a:pt x="13724" y="4455"/>
                    <a:pt x="13739" y="4446"/>
                    <a:pt x="13663" y="4357"/>
                  </a:cubicBezTo>
                  <a:cubicBezTo>
                    <a:pt x="13627" y="4315"/>
                    <a:pt x="13588" y="4293"/>
                    <a:pt x="13577" y="4305"/>
                  </a:cubicBezTo>
                  <a:close/>
                  <a:moveTo>
                    <a:pt x="3492" y="4586"/>
                  </a:moveTo>
                  <a:lnTo>
                    <a:pt x="3492" y="4851"/>
                  </a:lnTo>
                  <a:lnTo>
                    <a:pt x="3492" y="5116"/>
                  </a:lnTo>
                  <a:lnTo>
                    <a:pt x="3599" y="5116"/>
                  </a:lnTo>
                  <a:lnTo>
                    <a:pt x="3709" y="5116"/>
                  </a:lnTo>
                  <a:lnTo>
                    <a:pt x="3709" y="4851"/>
                  </a:lnTo>
                  <a:lnTo>
                    <a:pt x="3709" y="4586"/>
                  </a:lnTo>
                  <a:lnTo>
                    <a:pt x="3599" y="4586"/>
                  </a:lnTo>
                  <a:lnTo>
                    <a:pt x="3492" y="4586"/>
                  </a:lnTo>
                  <a:close/>
                  <a:moveTo>
                    <a:pt x="6373" y="4586"/>
                  </a:moveTo>
                  <a:lnTo>
                    <a:pt x="6373" y="5610"/>
                  </a:lnTo>
                  <a:lnTo>
                    <a:pt x="6373" y="6631"/>
                  </a:lnTo>
                  <a:lnTo>
                    <a:pt x="6477" y="6631"/>
                  </a:lnTo>
                  <a:cubicBezTo>
                    <a:pt x="6573" y="6631"/>
                    <a:pt x="6586" y="6618"/>
                    <a:pt x="6597" y="6488"/>
                  </a:cubicBezTo>
                  <a:cubicBezTo>
                    <a:pt x="6608" y="6347"/>
                    <a:pt x="6607" y="6346"/>
                    <a:pt x="6768" y="6346"/>
                  </a:cubicBezTo>
                  <a:cubicBezTo>
                    <a:pt x="6930" y="6346"/>
                    <a:pt x="6929" y="6347"/>
                    <a:pt x="6940" y="6488"/>
                  </a:cubicBezTo>
                  <a:cubicBezTo>
                    <a:pt x="6950" y="6618"/>
                    <a:pt x="6964" y="6631"/>
                    <a:pt x="7060" y="6631"/>
                  </a:cubicBezTo>
                  <a:lnTo>
                    <a:pt x="7164" y="6631"/>
                  </a:lnTo>
                  <a:lnTo>
                    <a:pt x="7164" y="5914"/>
                  </a:lnTo>
                  <a:lnTo>
                    <a:pt x="7164" y="5197"/>
                  </a:lnTo>
                  <a:lnTo>
                    <a:pt x="7029" y="5184"/>
                  </a:lnTo>
                  <a:cubicBezTo>
                    <a:pt x="6902" y="5173"/>
                    <a:pt x="6892" y="5164"/>
                    <a:pt x="6882" y="5032"/>
                  </a:cubicBezTo>
                  <a:cubicBezTo>
                    <a:pt x="6872" y="4900"/>
                    <a:pt x="6863" y="4894"/>
                    <a:pt x="6738" y="4883"/>
                  </a:cubicBezTo>
                  <a:cubicBezTo>
                    <a:pt x="6612" y="4872"/>
                    <a:pt x="6607" y="4862"/>
                    <a:pt x="6597" y="4728"/>
                  </a:cubicBezTo>
                  <a:cubicBezTo>
                    <a:pt x="6586" y="4599"/>
                    <a:pt x="6573" y="4586"/>
                    <a:pt x="6477" y="4586"/>
                  </a:cubicBezTo>
                  <a:lnTo>
                    <a:pt x="6373" y="4586"/>
                  </a:lnTo>
                  <a:close/>
                  <a:moveTo>
                    <a:pt x="7057" y="4586"/>
                  </a:moveTo>
                  <a:cubicBezTo>
                    <a:pt x="6961" y="4586"/>
                    <a:pt x="6949" y="4598"/>
                    <a:pt x="6949" y="4699"/>
                  </a:cubicBezTo>
                  <a:cubicBezTo>
                    <a:pt x="6949" y="4800"/>
                    <a:pt x="6961" y="4812"/>
                    <a:pt x="7057" y="4812"/>
                  </a:cubicBezTo>
                  <a:cubicBezTo>
                    <a:pt x="7153" y="4812"/>
                    <a:pt x="7164" y="4800"/>
                    <a:pt x="7164" y="4699"/>
                  </a:cubicBezTo>
                  <a:cubicBezTo>
                    <a:pt x="7164" y="4598"/>
                    <a:pt x="7153" y="4586"/>
                    <a:pt x="7057" y="4586"/>
                  </a:cubicBezTo>
                  <a:close/>
                  <a:moveTo>
                    <a:pt x="12242" y="4586"/>
                  </a:moveTo>
                  <a:cubicBezTo>
                    <a:pt x="12146" y="4586"/>
                    <a:pt x="12132" y="4598"/>
                    <a:pt x="12132" y="4699"/>
                  </a:cubicBezTo>
                  <a:cubicBezTo>
                    <a:pt x="12132" y="4800"/>
                    <a:pt x="12146" y="4812"/>
                    <a:pt x="12242" y="4812"/>
                  </a:cubicBezTo>
                  <a:cubicBezTo>
                    <a:pt x="12338" y="4812"/>
                    <a:pt x="12349" y="4800"/>
                    <a:pt x="12349" y="4699"/>
                  </a:cubicBezTo>
                  <a:cubicBezTo>
                    <a:pt x="12349" y="4598"/>
                    <a:pt x="12338" y="4586"/>
                    <a:pt x="12242" y="4586"/>
                  </a:cubicBezTo>
                  <a:close/>
                  <a:moveTo>
                    <a:pt x="2448" y="4890"/>
                  </a:moveTo>
                  <a:cubicBezTo>
                    <a:pt x="2352" y="4890"/>
                    <a:pt x="2341" y="4902"/>
                    <a:pt x="2341" y="5003"/>
                  </a:cubicBezTo>
                  <a:cubicBezTo>
                    <a:pt x="2341" y="5104"/>
                    <a:pt x="2352" y="5116"/>
                    <a:pt x="2448" y="5116"/>
                  </a:cubicBezTo>
                  <a:cubicBezTo>
                    <a:pt x="2544" y="5116"/>
                    <a:pt x="2556" y="5104"/>
                    <a:pt x="2556" y="5003"/>
                  </a:cubicBezTo>
                  <a:cubicBezTo>
                    <a:pt x="2556" y="4902"/>
                    <a:pt x="2544" y="4890"/>
                    <a:pt x="2448" y="4890"/>
                  </a:cubicBezTo>
                  <a:close/>
                  <a:moveTo>
                    <a:pt x="1764" y="5797"/>
                  </a:moveTo>
                  <a:lnTo>
                    <a:pt x="1764" y="5914"/>
                  </a:lnTo>
                  <a:lnTo>
                    <a:pt x="1764" y="6027"/>
                  </a:lnTo>
                  <a:lnTo>
                    <a:pt x="2016" y="6027"/>
                  </a:lnTo>
                  <a:lnTo>
                    <a:pt x="2267" y="6027"/>
                  </a:lnTo>
                  <a:lnTo>
                    <a:pt x="2267" y="5914"/>
                  </a:lnTo>
                  <a:lnTo>
                    <a:pt x="2267" y="5797"/>
                  </a:lnTo>
                  <a:lnTo>
                    <a:pt x="2016" y="5797"/>
                  </a:lnTo>
                  <a:lnTo>
                    <a:pt x="1764" y="5797"/>
                  </a:lnTo>
                  <a:close/>
                  <a:moveTo>
                    <a:pt x="2448" y="6101"/>
                  </a:moveTo>
                  <a:cubicBezTo>
                    <a:pt x="2352" y="6101"/>
                    <a:pt x="2341" y="6113"/>
                    <a:pt x="2341" y="6214"/>
                  </a:cubicBezTo>
                  <a:cubicBezTo>
                    <a:pt x="2341" y="6315"/>
                    <a:pt x="2352" y="6330"/>
                    <a:pt x="2448" y="6330"/>
                  </a:cubicBezTo>
                  <a:cubicBezTo>
                    <a:pt x="2544" y="6330"/>
                    <a:pt x="2556" y="6315"/>
                    <a:pt x="2556" y="6214"/>
                  </a:cubicBezTo>
                  <a:cubicBezTo>
                    <a:pt x="2556" y="6113"/>
                    <a:pt x="2544" y="6101"/>
                    <a:pt x="2448" y="6101"/>
                  </a:cubicBezTo>
                  <a:close/>
                  <a:moveTo>
                    <a:pt x="5903" y="6404"/>
                  </a:moveTo>
                  <a:cubicBezTo>
                    <a:pt x="5807" y="6404"/>
                    <a:pt x="5796" y="6416"/>
                    <a:pt x="5796" y="6517"/>
                  </a:cubicBezTo>
                  <a:cubicBezTo>
                    <a:pt x="5796" y="6619"/>
                    <a:pt x="5807" y="6631"/>
                    <a:pt x="5903" y="6631"/>
                  </a:cubicBezTo>
                  <a:cubicBezTo>
                    <a:pt x="5999" y="6631"/>
                    <a:pt x="6014" y="6619"/>
                    <a:pt x="6014" y="6517"/>
                  </a:cubicBezTo>
                  <a:cubicBezTo>
                    <a:pt x="6014" y="6416"/>
                    <a:pt x="5999" y="6404"/>
                    <a:pt x="5903" y="6404"/>
                  </a:cubicBezTo>
                  <a:close/>
                  <a:moveTo>
                    <a:pt x="8100" y="7012"/>
                  </a:moveTo>
                  <a:lnTo>
                    <a:pt x="8100" y="7125"/>
                  </a:lnTo>
                  <a:lnTo>
                    <a:pt x="8100" y="7238"/>
                  </a:lnTo>
                  <a:lnTo>
                    <a:pt x="8352" y="7238"/>
                  </a:lnTo>
                  <a:lnTo>
                    <a:pt x="8603" y="7238"/>
                  </a:lnTo>
                  <a:lnTo>
                    <a:pt x="8603" y="7125"/>
                  </a:lnTo>
                  <a:lnTo>
                    <a:pt x="8603" y="7012"/>
                  </a:lnTo>
                  <a:lnTo>
                    <a:pt x="8352" y="7012"/>
                  </a:lnTo>
                  <a:lnTo>
                    <a:pt x="8100" y="7012"/>
                  </a:lnTo>
                  <a:close/>
                  <a:moveTo>
                    <a:pt x="5903" y="7315"/>
                  </a:moveTo>
                  <a:cubicBezTo>
                    <a:pt x="5807" y="7315"/>
                    <a:pt x="5796" y="7327"/>
                    <a:pt x="5796" y="7428"/>
                  </a:cubicBezTo>
                  <a:cubicBezTo>
                    <a:pt x="5796" y="7529"/>
                    <a:pt x="5807" y="7541"/>
                    <a:pt x="5903" y="7541"/>
                  </a:cubicBezTo>
                  <a:cubicBezTo>
                    <a:pt x="5999" y="7541"/>
                    <a:pt x="6014" y="7529"/>
                    <a:pt x="6014" y="7428"/>
                  </a:cubicBezTo>
                  <a:cubicBezTo>
                    <a:pt x="6014" y="7327"/>
                    <a:pt x="5999" y="7315"/>
                    <a:pt x="5903" y="7315"/>
                  </a:cubicBezTo>
                  <a:close/>
                  <a:moveTo>
                    <a:pt x="9649" y="7315"/>
                  </a:moveTo>
                  <a:cubicBezTo>
                    <a:pt x="9553" y="7315"/>
                    <a:pt x="9542" y="7327"/>
                    <a:pt x="9542" y="7428"/>
                  </a:cubicBezTo>
                  <a:cubicBezTo>
                    <a:pt x="9542" y="7529"/>
                    <a:pt x="9553" y="7541"/>
                    <a:pt x="9649" y="7541"/>
                  </a:cubicBezTo>
                  <a:cubicBezTo>
                    <a:pt x="9745" y="7541"/>
                    <a:pt x="9757" y="7529"/>
                    <a:pt x="9757" y="7428"/>
                  </a:cubicBezTo>
                  <a:cubicBezTo>
                    <a:pt x="9757" y="7327"/>
                    <a:pt x="9745" y="7315"/>
                    <a:pt x="9649" y="7315"/>
                  </a:cubicBezTo>
                  <a:close/>
                  <a:moveTo>
                    <a:pt x="4645" y="7619"/>
                  </a:moveTo>
                  <a:lnTo>
                    <a:pt x="4645" y="7884"/>
                  </a:lnTo>
                  <a:lnTo>
                    <a:pt x="4645" y="8148"/>
                  </a:lnTo>
                  <a:lnTo>
                    <a:pt x="4753" y="8148"/>
                  </a:lnTo>
                  <a:lnTo>
                    <a:pt x="4860" y="8148"/>
                  </a:lnTo>
                  <a:lnTo>
                    <a:pt x="4860" y="7884"/>
                  </a:lnTo>
                  <a:lnTo>
                    <a:pt x="4860" y="7619"/>
                  </a:lnTo>
                  <a:lnTo>
                    <a:pt x="4753" y="7619"/>
                  </a:lnTo>
                  <a:lnTo>
                    <a:pt x="4645" y="7619"/>
                  </a:lnTo>
                  <a:close/>
                  <a:moveTo>
                    <a:pt x="6480" y="7619"/>
                  </a:moveTo>
                  <a:cubicBezTo>
                    <a:pt x="6384" y="7619"/>
                    <a:pt x="6373" y="7631"/>
                    <a:pt x="6373" y="7732"/>
                  </a:cubicBezTo>
                  <a:cubicBezTo>
                    <a:pt x="6373" y="7833"/>
                    <a:pt x="6384" y="7845"/>
                    <a:pt x="6480" y="7845"/>
                  </a:cubicBezTo>
                  <a:cubicBezTo>
                    <a:pt x="6576" y="7845"/>
                    <a:pt x="6587" y="7833"/>
                    <a:pt x="6587" y="7732"/>
                  </a:cubicBezTo>
                  <a:cubicBezTo>
                    <a:pt x="6587" y="7631"/>
                    <a:pt x="6576" y="7619"/>
                    <a:pt x="6480" y="7619"/>
                  </a:cubicBezTo>
                  <a:close/>
                  <a:moveTo>
                    <a:pt x="5329" y="7919"/>
                  </a:moveTo>
                  <a:cubicBezTo>
                    <a:pt x="5233" y="7919"/>
                    <a:pt x="5219" y="7934"/>
                    <a:pt x="5219" y="8035"/>
                  </a:cubicBezTo>
                  <a:cubicBezTo>
                    <a:pt x="5219" y="8136"/>
                    <a:pt x="5233" y="8148"/>
                    <a:pt x="5329" y="8148"/>
                  </a:cubicBezTo>
                  <a:cubicBezTo>
                    <a:pt x="5425" y="8148"/>
                    <a:pt x="5437" y="8136"/>
                    <a:pt x="5437" y="8035"/>
                  </a:cubicBezTo>
                  <a:cubicBezTo>
                    <a:pt x="5437" y="7934"/>
                    <a:pt x="5425" y="7919"/>
                    <a:pt x="5329" y="7919"/>
                  </a:cubicBezTo>
                  <a:close/>
                  <a:moveTo>
                    <a:pt x="5796" y="7919"/>
                  </a:moveTo>
                  <a:lnTo>
                    <a:pt x="5796" y="8488"/>
                  </a:lnTo>
                  <a:lnTo>
                    <a:pt x="5796" y="9056"/>
                  </a:lnTo>
                  <a:lnTo>
                    <a:pt x="5903" y="9056"/>
                  </a:lnTo>
                  <a:lnTo>
                    <a:pt x="6011" y="9056"/>
                  </a:lnTo>
                  <a:lnTo>
                    <a:pt x="6020" y="8765"/>
                  </a:lnTo>
                  <a:lnTo>
                    <a:pt x="6029" y="8471"/>
                  </a:lnTo>
                  <a:lnTo>
                    <a:pt x="6164" y="8458"/>
                  </a:lnTo>
                  <a:cubicBezTo>
                    <a:pt x="6286" y="8448"/>
                    <a:pt x="6299" y="8438"/>
                    <a:pt x="6299" y="8339"/>
                  </a:cubicBezTo>
                  <a:cubicBezTo>
                    <a:pt x="6299" y="8240"/>
                    <a:pt x="6286" y="8227"/>
                    <a:pt x="6164" y="8216"/>
                  </a:cubicBezTo>
                  <a:cubicBezTo>
                    <a:pt x="6036" y="8205"/>
                    <a:pt x="6030" y="8196"/>
                    <a:pt x="6020" y="8061"/>
                  </a:cubicBezTo>
                  <a:cubicBezTo>
                    <a:pt x="6010" y="7932"/>
                    <a:pt x="5999" y="7919"/>
                    <a:pt x="5903" y="7919"/>
                  </a:cubicBezTo>
                  <a:lnTo>
                    <a:pt x="5796" y="7919"/>
                  </a:lnTo>
                  <a:close/>
                  <a:moveTo>
                    <a:pt x="6949" y="7919"/>
                  </a:moveTo>
                  <a:lnTo>
                    <a:pt x="6949" y="8187"/>
                  </a:lnTo>
                  <a:lnTo>
                    <a:pt x="6949" y="8452"/>
                  </a:lnTo>
                  <a:lnTo>
                    <a:pt x="7057" y="8452"/>
                  </a:lnTo>
                  <a:lnTo>
                    <a:pt x="7164" y="8452"/>
                  </a:lnTo>
                  <a:lnTo>
                    <a:pt x="7164" y="8187"/>
                  </a:lnTo>
                  <a:lnTo>
                    <a:pt x="7164" y="7919"/>
                  </a:lnTo>
                  <a:lnTo>
                    <a:pt x="7057" y="7919"/>
                  </a:lnTo>
                  <a:lnTo>
                    <a:pt x="6949" y="7919"/>
                  </a:lnTo>
                  <a:close/>
                  <a:moveTo>
                    <a:pt x="7634" y="7919"/>
                  </a:moveTo>
                  <a:cubicBezTo>
                    <a:pt x="7538" y="7919"/>
                    <a:pt x="7523" y="7934"/>
                    <a:pt x="7523" y="8035"/>
                  </a:cubicBezTo>
                  <a:cubicBezTo>
                    <a:pt x="7523" y="8136"/>
                    <a:pt x="7538" y="8148"/>
                    <a:pt x="7634" y="8148"/>
                  </a:cubicBezTo>
                  <a:cubicBezTo>
                    <a:pt x="7730" y="8148"/>
                    <a:pt x="7741" y="8136"/>
                    <a:pt x="7741" y="8035"/>
                  </a:cubicBezTo>
                  <a:cubicBezTo>
                    <a:pt x="7741" y="7934"/>
                    <a:pt x="7730" y="7919"/>
                    <a:pt x="7634" y="7919"/>
                  </a:cubicBezTo>
                  <a:close/>
                  <a:moveTo>
                    <a:pt x="6480" y="8526"/>
                  </a:moveTo>
                  <a:cubicBezTo>
                    <a:pt x="6384" y="8526"/>
                    <a:pt x="6373" y="8538"/>
                    <a:pt x="6373" y="8639"/>
                  </a:cubicBezTo>
                  <a:cubicBezTo>
                    <a:pt x="6373" y="8740"/>
                    <a:pt x="6384" y="8756"/>
                    <a:pt x="6480" y="8756"/>
                  </a:cubicBezTo>
                  <a:cubicBezTo>
                    <a:pt x="6576" y="8756"/>
                    <a:pt x="6587" y="8740"/>
                    <a:pt x="6587" y="8639"/>
                  </a:cubicBezTo>
                  <a:cubicBezTo>
                    <a:pt x="6587" y="8538"/>
                    <a:pt x="6576" y="8526"/>
                    <a:pt x="6480" y="8526"/>
                  </a:cubicBezTo>
                  <a:close/>
                  <a:moveTo>
                    <a:pt x="1872" y="8830"/>
                  </a:moveTo>
                  <a:cubicBezTo>
                    <a:pt x="1776" y="8830"/>
                    <a:pt x="1764" y="8842"/>
                    <a:pt x="1764" y="8943"/>
                  </a:cubicBezTo>
                  <a:cubicBezTo>
                    <a:pt x="1764" y="9044"/>
                    <a:pt x="1776" y="9056"/>
                    <a:pt x="1872" y="9056"/>
                  </a:cubicBezTo>
                  <a:cubicBezTo>
                    <a:pt x="1968" y="9056"/>
                    <a:pt x="1979" y="9044"/>
                    <a:pt x="1979" y="8943"/>
                  </a:cubicBezTo>
                  <a:cubicBezTo>
                    <a:pt x="1979" y="8842"/>
                    <a:pt x="1968" y="8830"/>
                    <a:pt x="1872" y="8830"/>
                  </a:cubicBezTo>
                  <a:close/>
                  <a:moveTo>
                    <a:pt x="1295" y="9741"/>
                  </a:moveTo>
                  <a:cubicBezTo>
                    <a:pt x="1199" y="9741"/>
                    <a:pt x="1187" y="9753"/>
                    <a:pt x="1187" y="9854"/>
                  </a:cubicBezTo>
                  <a:cubicBezTo>
                    <a:pt x="1187" y="9955"/>
                    <a:pt x="1199" y="9967"/>
                    <a:pt x="1295" y="9967"/>
                  </a:cubicBezTo>
                  <a:cubicBezTo>
                    <a:pt x="1391" y="9967"/>
                    <a:pt x="1405" y="9955"/>
                    <a:pt x="1405" y="9854"/>
                  </a:cubicBezTo>
                  <a:cubicBezTo>
                    <a:pt x="1405" y="9753"/>
                    <a:pt x="1391" y="9741"/>
                    <a:pt x="1295" y="9741"/>
                  </a:cubicBezTo>
                  <a:close/>
                  <a:moveTo>
                    <a:pt x="2160" y="9741"/>
                  </a:moveTo>
                  <a:cubicBezTo>
                    <a:pt x="2064" y="9741"/>
                    <a:pt x="2053" y="9753"/>
                    <a:pt x="2053" y="9854"/>
                  </a:cubicBezTo>
                  <a:cubicBezTo>
                    <a:pt x="2053" y="9955"/>
                    <a:pt x="2064" y="9967"/>
                    <a:pt x="2160" y="9967"/>
                  </a:cubicBezTo>
                  <a:cubicBezTo>
                    <a:pt x="2256" y="9967"/>
                    <a:pt x="2267" y="9955"/>
                    <a:pt x="2267" y="9854"/>
                  </a:cubicBezTo>
                  <a:cubicBezTo>
                    <a:pt x="2267" y="9753"/>
                    <a:pt x="2256" y="9741"/>
                    <a:pt x="2160" y="9741"/>
                  </a:cubicBezTo>
                  <a:close/>
                  <a:moveTo>
                    <a:pt x="1872" y="10044"/>
                  </a:moveTo>
                  <a:cubicBezTo>
                    <a:pt x="1776" y="10044"/>
                    <a:pt x="1764" y="10056"/>
                    <a:pt x="1764" y="10157"/>
                  </a:cubicBezTo>
                  <a:cubicBezTo>
                    <a:pt x="1764" y="10258"/>
                    <a:pt x="1776" y="10270"/>
                    <a:pt x="1872" y="10270"/>
                  </a:cubicBezTo>
                  <a:cubicBezTo>
                    <a:pt x="1968" y="10270"/>
                    <a:pt x="1979" y="10258"/>
                    <a:pt x="1979" y="10157"/>
                  </a:cubicBezTo>
                  <a:cubicBezTo>
                    <a:pt x="1979" y="10056"/>
                    <a:pt x="1968" y="10044"/>
                    <a:pt x="1872" y="10044"/>
                  </a:cubicBezTo>
                  <a:close/>
                  <a:moveTo>
                    <a:pt x="1295" y="10345"/>
                  </a:moveTo>
                  <a:cubicBezTo>
                    <a:pt x="1199" y="10345"/>
                    <a:pt x="1187" y="10360"/>
                    <a:pt x="1187" y="10461"/>
                  </a:cubicBezTo>
                  <a:cubicBezTo>
                    <a:pt x="1187" y="10562"/>
                    <a:pt x="1199" y="10574"/>
                    <a:pt x="1295" y="10574"/>
                  </a:cubicBezTo>
                  <a:cubicBezTo>
                    <a:pt x="1391" y="10574"/>
                    <a:pt x="1405" y="10562"/>
                    <a:pt x="1405" y="10461"/>
                  </a:cubicBezTo>
                  <a:cubicBezTo>
                    <a:pt x="1405" y="10360"/>
                    <a:pt x="1391" y="10345"/>
                    <a:pt x="1295" y="10345"/>
                  </a:cubicBezTo>
                  <a:close/>
                  <a:moveTo>
                    <a:pt x="899" y="10648"/>
                  </a:moveTo>
                  <a:lnTo>
                    <a:pt x="899" y="10913"/>
                  </a:lnTo>
                  <a:lnTo>
                    <a:pt x="899" y="11181"/>
                  </a:lnTo>
                  <a:lnTo>
                    <a:pt x="1151" y="11181"/>
                  </a:lnTo>
                  <a:lnTo>
                    <a:pt x="1405" y="11181"/>
                  </a:lnTo>
                  <a:lnTo>
                    <a:pt x="1405" y="11068"/>
                  </a:lnTo>
                  <a:cubicBezTo>
                    <a:pt x="1405" y="10967"/>
                    <a:pt x="1393" y="10956"/>
                    <a:pt x="1270" y="10945"/>
                  </a:cubicBezTo>
                  <a:cubicBezTo>
                    <a:pt x="1143" y="10934"/>
                    <a:pt x="1134" y="10925"/>
                    <a:pt x="1123" y="10790"/>
                  </a:cubicBezTo>
                  <a:cubicBezTo>
                    <a:pt x="1113" y="10661"/>
                    <a:pt x="1103" y="10648"/>
                    <a:pt x="1006" y="10648"/>
                  </a:cubicBezTo>
                  <a:lnTo>
                    <a:pt x="899" y="10648"/>
                  </a:lnTo>
                  <a:close/>
                  <a:moveTo>
                    <a:pt x="1872" y="10648"/>
                  </a:moveTo>
                  <a:cubicBezTo>
                    <a:pt x="1776" y="10648"/>
                    <a:pt x="1764" y="10660"/>
                    <a:pt x="1764" y="10761"/>
                  </a:cubicBezTo>
                  <a:cubicBezTo>
                    <a:pt x="1764" y="10862"/>
                    <a:pt x="1776" y="10878"/>
                    <a:pt x="1872" y="10878"/>
                  </a:cubicBezTo>
                  <a:cubicBezTo>
                    <a:pt x="1968" y="10878"/>
                    <a:pt x="1979" y="10862"/>
                    <a:pt x="1979" y="10761"/>
                  </a:cubicBezTo>
                  <a:cubicBezTo>
                    <a:pt x="1979" y="10660"/>
                    <a:pt x="1968" y="10648"/>
                    <a:pt x="1872" y="10648"/>
                  </a:cubicBezTo>
                  <a:close/>
                  <a:moveTo>
                    <a:pt x="4464" y="11255"/>
                  </a:moveTo>
                  <a:cubicBezTo>
                    <a:pt x="4368" y="11255"/>
                    <a:pt x="4357" y="11267"/>
                    <a:pt x="4357" y="11368"/>
                  </a:cubicBezTo>
                  <a:cubicBezTo>
                    <a:pt x="4357" y="11469"/>
                    <a:pt x="4368" y="11481"/>
                    <a:pt x="4464" y="11481"/>
                  </a:cubicBezTo>
                  <a:cubicBezTo>
                    <a:pt x="4560" y="11481"/>
                    <a:pt x="4572" y="11469"/>
                    <a:pt x="4572" y="11368"/>
                  </a:cubicBezTo>
                  <a:cubicBezTo>
                    <a:pt x="4572" y="11267"/>
                    <a:pt x="4560" y="11255"/>
                    <a:pt x="4464" y="11255"/>
                  </a:cubicBezTo>
                  <a:close/>
                  <a:moveTo>
                    <a:pt x="1764" y="11559"/>
                  </a:moveTo>
                  <a:lnTo>
                    <a:pt x="1764" y="11976"/>
                  </a:lnTo>
                  <a:lnTo>
                    <a:pt x="1764" y="12392"/>
                  </a:lnTo>
                  <a:lnTo>
                    <a:pt x="1869" y="12392"/>
                  </a:lnTo>
                  <a:cubicBezTo>
                    <a:pt x="1965" y="12392"/>
                    <a:pt x="1978" y="12379"/>
                    <a:pt x="1988" y="12250"/>
                  </a:cubicBezTo>
                  <a:lnTo>
                    <a:pt x="1997" y="12108"/>
                  </a:lnTo>
                  <a:lnTo>
                    <a:pt x="2277" y="12098"/>
                  </a:lnTo>
                  <a:lnTo>
                    <a:pt x="2556" y="12085"/>
                  </a:lnTo>
                  <a:lnTo>
                    <a:pt x="2556" y="11824"/>
                  </a:lnTo>
                  <a:lnTo>
                    <a:pt x="2556" y="11559"/>
                  </a:lnTo>
                  <a:lnTo>
                    <a:pt x="2451" y="11559"/>
                  </a:lnTo>
                  <a:cubicBezTo>
                    <a:pt x="2355" y="11559"/>
                    <a:pt x="2345" y="11572"/>
                    <a:pt x="2335" y="11701"/>
                  </a:cubicBezTo>
                  <a:cubicBezTo>
                    <a:pt x="2324" y="11843"/>
                    <a:pt x="2321" y="11843"/>
                    <a:pt x="2160" y="11843"/>
                  </a:cubicBezTo>
                  <a:cubicBezTo>
                    <a:pt x="1999" y="11843"/>
                    <a:pt x="1999" y="11843"/>
                    <a:pt x="1988" y="11701"/>
                  </a:cubicBezTo>
                  <a:cubicBezTo>
                    <a:pt x="1978" y="11572"/>
                    <a:pt x="1965" y="11559"/>
                    <a:pt x="1869" y="11559"/>
                  </a:cubicBezTo>
                  <a:lnTo>
                    <a:pt x="1764" y="11559"/>
                  </a:lnTo>
                  <a:close/>
                  <a:moveTo>
                    <a:pt x="4176" y="11559"/>
                  </a:moveTo>
                  <a:cubicBezTo>
                    <a:pt x="4080" y="11559"/>
                    <a:pt x="4068" y="11571"/>
                    <a:pt x="4068" y="11672"/>
                  </a:cubicBezTo>
                  <a:cubicBezTo>
                    <a:pt x="4068" y="11773"/>
                    <a:pt x="4080" y="11785"/>
                    <a:pt x="4176" y="11785"/>
                  </a:cubicBezTo>
                  <a:cubicBezTo>
                    <a:pt x="4272" y="11785"/>
                    <a:pt x="4283" y="11773"/>
                    <a:pt x="4283" y="11672"/>
                  </a:cubicBezTo>
                  <a:cubicBezTo>
                    <a:pt x="4283" y="11571"/>
                    <a:pt x="4272" y="11559"/>
                    <a:pt x="4176" y="11559"/>
                  </a:cubicBezTo>
                  <a:close/>
                  <a:moveTo>
                    <a:pt x="4753" y="11559"/>
                  </a:moveTo>
                  <a:cubicBezTo>
                    <a:pt x="4657" y="11559"/>
                    <a:pt x="4645" y="11571"/>
                    <a:pt x="4645" y="11672"/>
                  </a:cubicBezTo>
                  <a:cubicBezTo>
                    <a:pt x="4645" y="11773"/>
                    <a:pt x="4657" y="11785"/>
                    <a:pt x="4753" y="11785"/>
                  </a:cubicBezTo>
                  <a:cubicBezTo>
                    <a:pt x="4849" y="11785"/>
                    <a:pt x="4860" y="11773"/>
                    <a:pt x="4860" y="11672"/>
                  </a:cubicBezTo>
                  <a:cubicBezTo>
                    <a:pt x="4860" y="11571"/>
                    <a:pt x="4849" y="11559"/>
                    <a:pt x="4753" y="11559"/>
                  </a:cubicBezTo>
                  <a:close/>
                  <a:moveTo>
                    <a:pt x="6480" y="11559"/>
                  </a:moveTo>
                  <a:cubicBezTo>
                    <a:pt x="6384" y="11559"/>
                    <a:pt x="6373" y="11571"/>
                    <a:pt x="6373" y="11672"/>
                  </a:cubicBezTo>
                  <a:cubicBezTo>
                    <a:pt x="6373" y="11773"/>
                    <a:pt x="6384" y="11785"/>
                    <a:pt x="6480" y="11785"/>
                  </a:cubicBezTo>
                  <a:cubicBezTo>
                    <a:pt x="6576" y="11785"/>
                    <a:pt x="6587" y="11773"/>
                    <a:pt x="6587" y="11672"/>
                  </a:cubicBezTo>
                  <a:cubicBezTo>
                    <a:pt x="6587" y="11571"/>
                    <a:pt x="6576" y="11559"/>
                    <a:pt x="6480" y="11559"/>
                  </a:cubicBezTo>
                  <a:close/>
                  <a:moveTo>
                    <a:pt x="0" y="12166"/>
                  </a:moveTo>
                  <a:lnTo>
                    <a:pt x="0" y="12735"/>
                  </a:lnTo>
                  <a:lnTo>
                    <a:pt x="0" y="13303"/>
                  </a:lnTo>
                  <a:lnTo>
                    <a:pt x="270" y="13303"/>
                  </a:lnTo>
                  <a:lnTo>
                    <a:pt x="540" y="13303"/>
                  </a:lnTo>
                  <a:lnTo>
                    <a:pt x="540" y="12886"/>
                  </a:lnTo>
                  <a:lnTo>
                    <a:pt x="540" y="12473"/>
                  </a:lnTo>
                  <a:lnTo>
                    <a:pt x="405" y="12460"/>
                  </a:lnTo>
                  <a:cubicBezTo>
                    <a:pt x="277" y="12449"/>
                    <a:pt x="268" y="12443"/>
                    <a:pt x="258" y="12308"/>
                  </a:cubicBezTo>
                  <a:cubicBezTo>
                    <a:pt x="247" y="12174"/>
                    <a:pt x="240" y="12166"/>
                    <a:pt x="123" y="12166"/>
                  </a:cubicBezTo>
                  <a:lnTo>
                    <a:pt x="0" y="12166"/>
                  </a:lnTo>
                  <a:close/>
                  <a:moveTo>
                    <a:pt x="611" y="12166"/>
                  </a:moveTo>
                  <a:lnTo>
                    <a:pt x="611" y="12276"/>
                  </a:lnTo>
                  <a:lnTo>
                    <a:pt x="611" y="12389"/>
                  </a:lnTo>
                  <a:lnTo>
                    <a:pt x="890" y="12402"/>
                  </a:lnTo>
                  <a:lnTo>
                    <a:pt x="1169" y="12412"/>
                  </a:lnTo>
                  <a:lnTo>
                    <a:pt x="1181" y="12857"/>
                  </a:lnTo>
                  <a:lnTo>
                    <a:pt x="1190" y="13303"/>
                  </a:lnTo>
                  <a:lnTo>
                    <a:pt x="1298" y="13303"/>
                  </a:lnTo>
                  <a:lnTo>
                    <a:pt x="1405" y="13303"/>
                  </a:lnTo>
                  <a:lnTo>
                    <a:pt x="1405" y="12735"/>
                  </a:lnTo>
                  <a:lnTo>
                    <a:pt x="1405" y="12166"/>
                  </a:lnTo>
                  <a:lnTo>
                    <a:pt x="1009" y="12166"/>
                  </a:lnTo>
                  <a:lnTo>
                    <a:pt x="611" y="12166"/>
                  </a:lnTo>
                  <a:close/>
                  <a:moveTo>
                    <a:pt x="2921" y="12166"/>
                  </a:moveTo>
                  <a:lnTo>
                    <a:pt x="2909" y="12460"/>
                  </a:lnTo>
                  <a:lnTo>
                    <a:pt x="2899" y="12754"/>
                  </a:lnTo>
                  <a:lnTo>
                    <a:pt x="2620" y="12764"/>
                  </a:lnTo>
                  <a:lnTo>
                    <a:pt x="2341" y="12777"/>
                  </a:lnTo>
                  <a:lnTo>
                    <a:pt x="2341" y="12886"/>
                  </a:lnTo>
                  <a:lnTo>
                    <a:pt x="2341" y="12996"/>
                  </a:lnTo>
                  <a:lnTo>
                    <a:pt x="2620" y="13006"/>
                  </a:lnTo>
                  <a:lnTo>
                    <a:pt x="2899" y="13019"/>
                  </a:lnTo>
                  <a:lnTo>
                    <a:pt x="2909" y="13613"/>
                  </a:lnTo>
                  <a:lnTo>
                    <a:pt x="2918" y="14211"/>
                  </a:lnTo>
                  <a:lnTo>
                    <a:pt x="3025" y="14211"/>
                  </a:lnTo>
                  <a:lnTo>
                    <a:pt x="3133" y="14211"/>
                  </a:lnTo>
                  <a:lnTo>
                    <a:pt x="3133" y="13187"/>
                  </a:lnTo>
                  <a:lnTo>
                    <a:pt x="3133" y="12166"/>
                  </a:lnTo>
                  <a:lnTo>
                    <a:pt x="3025" y="12166"/>
                  </a:lnTo>
                  <a:lnTo>
                    <a:pt x="2921" y="12166"/>
                  </a:lnTo>
                  <a:close/>
                  <a:moveTo>
                    <a:pt x="3780" y="12166"/>
                  </a:moveTo>
                  <a:lnTo>
                    <a:pt x="3780" y="12276"/>
                  </a:lnTo>
                  <a:cubicBezTo>
                    <a:pt x="3780" y="12377"/>
                    <a:pt x="3792" y="12388"/>
                    <a:pt x="3915" y="12399"/>
                  </a:cubicBezTo>
                  <a:cubicBezTo>
                    <a:pt x="4043" y="12410"/>
                    <a:pt x="4052" y="12419"/>
                    <a:pt x="4062" y="12554"/>
                  </a:cubicBezTo>
                  <a:cubicBezTo>
                    <a:pt x="4072" y="12683"/>
                    <a:pt x="4083" y="12696"/>
                    <a:pt x="4179" y="12696"/>
                  </a:cubicBezTo>
                  <a:lnTo>
                    <a:pt x="4283" y="12696"/>
                  </a:lnTo>
                  <a:lnTo>
                    <a:pt x="4283" y="12431"/>
                  </a:lnTo>
                  <a:lnTo>
                    <a:pt x="4283" y="12166"/>
                  </a:lnTo>
                  <a:lnTo>
                    <a:pt x="4032" y="12166"/>
                  </a:lnTo>
                  <a:lnTo>
                    <a:pt x="3780" y="12166"/>
                  </a:lnTo>
                  <a:close/>
                  <a:moveTo>
                    <a:pt x="11665" y="12166"/>
                  </a:moveTo>
                  <a:cubicBezTo>
                    <a:pt x="11569" y="12166"/>
                    <a:pt x="11558" y="12178"/>
                    <a:pt x="11558" y="12279"/>
                  </a:cubicBezTo>
                  <a:cubicBezTo>
                    <a:pt x="11558" y="12380"/>
                    <a:pt x="11569" y="12392"/>
                    <a:pt x="11665" y="12392"/>
                  </a:cubicBezTo>
                  <a:cubicBezTo>
                    <a:pt x="11761" y="12392"/>
                    <a:pt x="11773" y="12380"/>
                    <a:pt x="11773" y="12279"/>
                  </a:cubicBezTo>
                  <a:cubicBezTo>
                    <a:pt x="11773" y="12178"/>
                    <a:pt x="11761" y="12166"/>
                    <a:pt x="11665" y="12166"/>
                  </a:cubicBezTo>
                  <a:close/>
                  <a:moveTo>
                    <a:pt x="12242" y="12166"/>
                  </a:moveTo>
                  <a:cubicBezTo>
                    <a:pt x="12146" y="12166"/>
                    <a:pt x="12132" y="12178"/>
                    <a:pt x="12132" y="12279"/>
                  </a:cubicBezTo>
                  <a:cubicBezTo>
                    <a:pt x="12132" y="12380"/>
                    <a:pt x="12146" y="12392"/>
                    <a:pt x="12242" y="12392"/>
                  </a:cubicBezTo>
                  <a:cubicBezTo>
                    <a:pt x="12338" y="12392"/>
                    <a:pt x="12349" y="12380"/>
                    <a:pt x="12349" y="12279"/>
                  </a:cubicBezTo>
                  <a:cubicBezTo>
                    <a:pt x="12349" y="12178"/>
                    <a:pt x="12338" y="12166"/>
                    <a:pt x="12242" y="12166"/>
                  </a:cubicBezTo>
                  <a:close/>
                  <a:moveTo>
                    <a:pt x="12711" y="12166"/>
                  </a:moveTo>
                  <a:lnTo>
                    <a:pt x="12702" y="12460"/>
                  </a:lnTo>
                  <a:lnTo>
                    <a:pt x="12690" y="12754"/>
                  </a:lnTo>
                  <a:lnTo>
                    <a:pt x="12558" y="12764"/>
                  </a:lnTo>
                  <a:cubicBezTo>
                    <a:pt x="12433" y="12775"/>
                    <a:pt x="12424" y="12784"/>
                    <a:pt x="12414" y="12915"/>
                  </a:cubicBezTo>
                  <a:cubicBezTo>
                    <a:pt x="12403" y="13047"/>
                    <a:pt x="12394" y="13056"/>
                    <a:pt x="12267" y="13067"/>
                  </a:cubicBezTo>
                  <a:cubicBezTo>
                    <a:pt x="12144" y="13078"/>
                    <a:pt x="12132" y="13089"/>
                    <a:pt x="12132" y="13190"/>
                  </a:cubicBezTo>
                  <a:lnTo>
                    <a:pt x="12132" y="13303"/>
                  </a:lnTo>
                  <a:lnTo>
                    <a:pt x="12383" y="13303"/>
                  </a:lnTo>
                  <a:lnTo>
                    <a:pt x="12632" y="13303"/>
                  </a:lnTo>
                  <a:lnTo>
                    <a:pt x="12644" y="13161"/>
                  </a:lnTo>
                  <a:lnTo>
                    <a:pt x="12656" y="13019"/>
                  </a:lnTo>
                  <a:lnTo>
                    <a:pt x="12932" y="13006"/>
                  </a:lnTo>
                  <a:lnTo>
                    <a:pt x="13212" y="12996"/>
                  </a:lnTo>
                  <a:lnTo>
                    <a:pt x="13212" y="12886"/>
                  </a:lnTo>
                  <a:cubicBezTo>
                    <a:pt x="13212" y="12787"/>
                    <a:pt x="13199" y="12774"/>
                    <a:pt x="13077" y="12764"/>
                  </a:cubicBezTo>
                  <a:lnTo>
                    <a:pt x="12942" y="12754"/>
                  </a:lnTo>
                  <a:lnTo>
                    <a:pt x="12932" y="12460"/>
                  </a:lnTo>
                  <a:lnTo>
                    <a:pt x="12920" y="12166"/>
                  </a:lnTo>
                  <a:lnTo>
                    <a:pt x="12816" y="12166"/>
                  </a:lnTo>
                  <a:lnTo>
                    <a:pt x="12711" y="12166"/>
                  </a:lnTo>
                  <a:close/>
                  <a:moveTo>
                    <a:pt x="13574" y="12166"/>
                  </a:moveTo>
                  <a:lnTo>
                    <a:pt x="13574" y="12886"/>
                  </a:lnTo>
                  <a:lnTo>
                    <a:pt x="13574" y="13607"/>
                  </a:lnTo>
                  <a:lnTo>
                    <a:pt x="13681" y="13607"/>
                  </a:lnTo>
                  <a:lnTo>
                    <a:pt x="13788" y="13607"/>
                  </a:lnTo>
                  <a:lnTo>
                    <a:pt x="13788" y="12886"/>
                  </a:lnTo>
                  <a:lnTo>
                    <a:pt x="13788" y="12166"/>
                  </a:lnTo>
                  <a:lnTo>
                    <a:pt x="13681" y="12166"/>
                  </a:lnTo>
                  <a:lnTo>
                    <a:pt x="13574" y="12166"/>
                  </a:lnTo>
                  <a:close/>
                  <a:moveTo>
                    <a:pt x="15408" y="12166"/>
                  </a:moveTo>
                  <a:cubicBezTo>
                    <a:pt x="15312" y="12166"/>
                    <a:pt x="15301" y="12178"/>
                    <a:pt x="15301" y="12279"/>
                  </a:cubicBezTo>
                  <a:cubicBezTo>
                    <a:pt x="15301" y="12380"/>
                    <a:pt x="15312" y="12392"/>
                    <a:pt x="15408" y="12392"/>
                  </a:cubicBezTo>
                  <a:cubicBezTo>
                    <a:pt x="15504" y="12392"/>
                    <a:pt x="15516" y="12380"/>
                    <a:pt x="15516" y="12279"/>
                  </a:cubicBezTo>
                  <a:cubicBezTo>
                    <a:pt x="15516" y="12178"/>
                    <a:pt x="15504" y="12166"/>
                    <a:pt x="15408" y="12166"/>
                  </a:cubicBezTo>
                  <a:close/>
                  <a:moveTo>
                    <a:pt x="16455" y="12166"/>
                  </a:moveTo>
                  <a:lnTo>
                    <a:pt x="16455" y="12279"/>
                  </a:lnTo>
                  <a:lnTo>
                    <a:pt x="16455" y="12392"/>
                  </a:lnTo>
                  <a:lnTo>
                    <a:pt x="17136" y="12392"/>
                  </a:lnTo>
                  <a:lnTo>
                    <a:pt x="17820" y="12392"/>
                  </a:lnTo>
                  <a:lnTo>
                    <a:pt x="17820" y="12279"/>
                  </a:lnTo>
                  <a:lnTo>
                    <a:pt x="17820" y="12166"/>
                  </a:lnTo>
                  <a:lnTo>
                    <a:pt x="17136" y="12166"/>
                  </a:lnTo>
                  <a:lnTo>
                    <a:pt x="16455" y="12166"/>
                  </a:lnTo>
                  <a:close/>
                  <a:moveTo>
                    <a:pt x="19155" y="12166"/>
                  </a:moveTo>
                  <a:cubicBezTo>
                    <a:pt x="19059" y="12166"/>
                    <a:pt x="19044" y="12178"/>
                    <a:pt x="19044" y="12279"/>
                  </a:cubicBezTo>
                  <a:cubicBezTo>
                    <a:pt x="19044" y="12380"/>
                    <a:pt x="19059" y="12392"/>
                    <a:pt x="19155" y="12392"/>
                  </a:cubicBezTo>
                  <a:cubicBezTo>
                    <a:pt x="19251" y="12392"/>
                    <a:pt x="19262" y="12380"/>
                    <a:pt x="19262" y="12279"/>
                  </a:cubicBezTo>
                  <a:cubicBezTo>
                    <a:pt x="19262" y="12178"/>
                    <a:pt x="19251" y="12166"/>
                    <a:pt x="19155" y="12166"/>
                  </a:cubicBezTo>
                  <a:close/>
                  <a:moveTo>
                    <a:pt x="15985" y="12470"/>
                  </a:moveTo>
                  <a:cubicBezTo>
                    <a:pt x="15891" y="12470"/>
                    <a:pt x="15882" y="12483"/>
                    <a:pt x="15872" y="12612"/>
                  </a:cubicBezTo>
                  <a:cubicBezTo>
                    <a:pt x="15861" y="12746"/>
                    <a:pt x="15852" y="12753"/>
                    <a:pt x="15724" y="12764"/>
                  </a:cubicBezTo>
                  <a:cubicBezTo>
                    <a:pt x="15602" y="12774"/>
                    <a:pt x="15589" y="12788"/>
                    <a:pt x="15589" y="12886"/>
                  </a:cubicBezTo>
                  <a:cubicBezTo>
                    <a:pt x="15589" y="12985"/>
                    <a:pt x="15602" y="12995"/>
                    <a:pt x="15724" y="13006"/>
                  </a:cubicBezTo>
                  <a:cubicBezTo>
                    <a:pt x="15852" y="13017"/>
                    <a:pt x="15861" y="13026"/>
                    <a:pt x="15872" y="13161"/>
                  </a:cubicBezTo>
                  <a:lnTo>
                    <a:pt x="15881" y="13303"/>
                  </a:lnTo>
                  <a:lnTo>
                    <a:pt x="16277" y="13303"/>
                  </a:lnTo>
                  <a:lnTo>
                    <a:pt x="16669" y="13303"/>
                  </a:lnTo>
                  <a:lnTo>
                    <a:pt x="16669" y="13190"/>
                  </a:lnTo>
                  <a:lnTo>
                    <a:pt x="16669" y="13077"/>
                  </a:lnTo>
                  <a:lnTo>
                    <a:pt x="16390" y="13067"/>
                  </a:lnTo>
                  <a:lnTo>
                    <a:pt x="16111" y="13054"/>
                  </a:lnTo>
                  <a:lnTo>
                    <a:pt x="16102" y="12760"/>
                  </a:lnTo>
                  <a:lnTo>
                    <a:pt x="16090" y="12470"/>
                  </a:lnTo>
                  <a:lnTo>
                    <a:pt x="15985" y="12470"/>
                  </a:lnTo>
                  <a:close/>
                  <a:moveTo>
                    <a:pt x="18578" y="12470"/>
                  </a:moveTo>
                  <a:cubicBezTo>
                    <a:pt x="18484" y="12470"/>
                    <a:pt x="18471" y="12483"/>
                    <a:pt x="18461" y="12612"/>
                  </a:cubicBezTo>
                  <a:cubicBezTo>
                    <a:pt x="18451" y="12746"/>
                    <a:pt x="18445" y="12753"/>
                    <a:pt x="18317" y="12764"/>
                  </a:cubicBezTo>
                  <a:cubicBezTo>
                    <a:pt x="18195" y="12774"/>
                    <a:pt x="18182" y="12787"/>
                    <a:pt x="18182" y="12886"/>
                  </a:cubicBezTo>
                  <a:lnTo>
                    <a:pt x="18182" y="12996"/>
                  </a:lnTo>
                  <a:lnTo>
                    <a:pt x="18461" y="13006"/>
                  </a:lnTo>
                  <a:lnTo>
                    <a:pt x="18740" y="13019"/>
                  </a:lnTo>
                  <a:lnTo>
                    <a:pt x="18750" y="13161"/>
                  </a:lnTo>
                  <a:cubicBezTo>
                    <a:pt x="18760" y="13290"/>
                    <a:pt x="18770" y="13303"/>
                    <a:pt x="18866" y="13303"/>
                  </a:cubicBezTo>
                  <a:lnTo>
                    <a:pt x="18974" y="13303"/>
                  </a:lnTo>
                  <a:lnTo>
                    <a:pt x="18974" y="13038"/>
                  </a:lnTo>
                  <a:lnTo>
                    <a:pt x="18974" y="12777"/>
                  </a:lnTo>
                  <a:lnTo>
                    <a:pt x="18839" y="12764"/>
                  </a:lnTo>
                  <a:cubicBezTo>
                    <a:pt x="18711" y="12753"/>
                    <a:pt x="18702" y="12746"/>
                    <a:pt x="18691" y="12612"/>
                  </a:cubicBezTo>
                  <a:cubicBezTo>
                    <a:pt x="18681" y="12483"/>
                    <a:pt x="18672" y="12470"/>
                    <a:pt x="18578" y="12470"/>
                  </a:cubicBezTo>
                  <a:close/>
                  <a:moveTo>
                    <a:pt x="1764" y="12770"/>
                  </a:moveTo>
                  <a:lnTo>
                    <a:pt x="1764" y="13187"/>
                  </a:lnTo>
                  <a:lnTo>
                    <a:pt x="1764" y="13607"/>
                  </a:lnTo>
                  <a:lnTo>
                    <a:pt x="1872" y="13607"/>
                  </a:lnTo>
                  <a:lnTo>
                    <a:pt x="1979" y="13607"/>
                  </a:lnTo>
                  <a:lnTo>
                    <a:pt x="1979" y="13187"/>
                  </a:lnTo>
                  <a:lnTo>
                    <a:pt x="1979" y="12770"/>
                  </a:lnTo>
                  <a:lnTo>
                    <a:pt x="1872" y="12770"/>
                  </a:lnTo>
                  <a:lnTo>
                    <a:pt x="1764" y="12770"/>
                  </a:lnTo>
                  <a:close/>
                  <a:moveTo>
                    <a:pt x="3887" y="12770"/>
                  </a:moveTo>
                  <a:cubicBezTo>
                    <a:pt x="3791" y="12770"/>
                    <a:pt x="3780" y="12785"/>
                    <a:pt x="3780" y="12886"/>
                  </a:cubicBezTo>
                  <a:cubicBezTo>
                    <a:pt x="3780" y="12987"/>
                    <a:pt x="3791" y="12999"/>
                    <a:pt x="3887" y="12999"/>
                  </a:cubicBezTo>
                  <a:cubicBezTo>
                    <a:pt x="3983" y="12999"/>
                    <a:pt x="3995" y="12987"/>
                    <a:pt x="3995" y="12886"/>
                  </a:cubicBezTo>
                  <a:cubicBezTo>
                    <a:pt x="3995" y="12785"/>
                    <a:pt x="3983" y="12770"/>
                    <a:pt x="3887" y="12770"/>
                  </a:cubicBezTo>
                  <a:close/>
                  <a:moveTo>
                    <a:pt x="4357" y="12770"/>
                  </a:moveTo>
                  <a:lnTo>
                    <a:pt x="4357" y="12886"/>
                  </a:lnTo>
                  <a:lnTo>
                    <a:pt x="4357" y="12999"/>
                  </a:lnTo>
                  <a:lnTo>
                    <a:pt x="4608" y="12999"/>
                  </a:lnTo>
                  <a:lnTo>
                    <a:pt x="4860" y="12999"/>
                  </a:lnTo>
                  <a:lnTo>
                    <a:pt x="4860" y="12886"/>
                  </a:lnTo>
                  <a:lnTo>
                    <a:pt x="4860" y="12770"/>
                  </a:lnTo>
                  <a:lnTo>
                    <a:pt x="4608" y="12770"/>
                  </a:lnTo>
                  <a:lnTo>
                    <a:pt x="4357" y="12770"/>
                  </a:lnTo>
                  <a:close/>
                  <a:moveTo>
                    <a:pt x="5219" y="12770"/>
                  </a:moveTo>
                  <a:lnTo>
                    <a:pt x="5219" y="13038"/>
                  </a:lnTo>
                  <a:lnTo>
                    <a:pt x="5219" y="13303"/>
                  </a:lnTo>
                  <a:lnTo>
                    <a:pt x="5474" y="13303"/>
                  </a:lnTo>
                  <a:lnTo>
                    <a:pt x="5725" y="13303"/>
                  </a:lnTo>
                  <a:lnTo>
                    <a:pt x="5725" y="13190"/>
                  </a:lnTo>
                  <a:cubicBezTo>
                    <a:pt x="5725" y="13089"/>
                    <a:pt x="5713" y="13078"/>
                    <a:pt x="5590" y="13067"/>
                  </a:cubicBezTo>
                  <a:cubicBezTo>
                    <a:pt x="5463" y="13056"/>
                    <a:pt x="5454" y="13047"/>
                    <a:pt x="5443" y="12912"/>
                  </a:cubicBezTo>
                  <a:cubicBezTo>
                    <a:pt x="5433" y="12783"/>
                    <a:pt x="5423" y="12770"/>
                    <a:pt x="5326" y="12770"/>
                  </a:cubicBezTo>
                  <a:lnTo>
                    <a:pt x="5219" y="12770"/>
                  </a:lnTo>
                  <a:close/>
                  <a:moveTo>
                    <a:pt x="10800" y="12770"/>
                  </a:moveTo>
                  <a:cubicBezTo>
                    <a:pt x="10704" y="12770"/>
                    <a:pt x="10693" y="12785"/>
                    <a:pt x="10693" y="12886"/>
                  </a:cubicBezTo>
                  <a:cubicBezTo>
                    <a:pt x="10693" y="12987"/>
                    <a:pt x="10704" y="12999"/>
                    <a:pt x="10800" y="12999"/>
                  </a:cubicBezTo>
                  <a:cubicBezTo>
                    <a:pt x="10896" y="12999"/>
                    <a:pt x="10907" y="12987"/>
                    <a:pt x="10907" y="12886"/>
                  </a:cubicBezTo>
                  <a:cubicBezTo>
                    <a:pt x="10907" y="12785"/>
                    <a:pt x="10896" y="12770"/>
                    <a:pt x="10800" y="12770"/>
                  </a:cubicBezTo>
                  <a:close/>
                  <a:moveTo>
                    <a:pt x="11954" y="12770"/>
                  </a:moveTo>
                  <a:cubicBezTo>
                    <a:pt x="11858" y="12770"/>
                    <a:pt x="11846" y="12785"/>
                    <a:pt x="11846" y="12886"/>
                  </a:cubicBezTo>
                  <a:cubicBezTo>
                    <a:pt x="11846" y="12987"/>
                    <a:pt x="11858" y="12999"/>
                    <a:pt x="11954" y="12999"/>
                  </a:cubicBezTo>
                  <a:cubicBezTo>
                    <a:pt x="12050" y="12999"/>
                    <a:pt x="12061" y="12987"/>
                    <a:pt x="12061" y="12886"/>
                  </a:cubicBezTo>
                  <a:cubicBezTo>
                    <a:pt x="12061" y="12785"/>
                    <a:pt x="12050" y="12770"/>
                    <a:pt x="11954" y="12770"/>
                  </a:cubicBezTo>
                  <a:close/>
                  <a:moveTo>
                    <a:pt x="14150" y="12770"/>
                  </a:moveTo>
                  <a:lnTo>
                    <a:pt x="14150" y="13038"/>
                  </a:lnTo>
                  <a:lnTo>
                    <a:pt x="14150" y="13303"/>
                  </a:lnTo>
                  <a:lnTo>
                    <a:pt x="14255" y="13303"/>
                  </a:lnTo>
                  <a:cubicBezTo>
                    <a:pt x="14351" y="13303"/>
                    <a:pt x="14361" y="13290"/>
                    <a:pt x="14371" y="13161"/>
                  </a:cubicBezTo>
                  <a:cubicBezTo>
                    <a:pt x="14382" y="13019"/>
                    <a:pt x="14385" y="13019"/>
                    <a:pt x="14546" y="13019"/>
                  </a:cubicBezTo>
                  <a:lnTo>
                    <a:pt x="14706" y="13019"/>
                  </a:lnTo>
                  <a:lnTo>
                    <a:pt x="14706" y="13642"/>
                  </a:lnTo>
                  <a:lnTo>
                    <a:pt x="14706" y="14269"/>
                  </a:lnTo>
                  <a:lnTo>
                    <a:pt x="14546" y="14269"/>
                  </a:lnTo>
                  <a:cubicBezTo>
                    <a:pt x="14385" y="14269"/>
                    <a:pt x="14382" y="14268"/>
                    <a:pt x="14371" y="14127"/>
                  </a:cubicBezTo>
                  <a:cubicBezTo>
                    <a:pt x="14361" y="13997"/>
                    <a:pt x="14351" y="13984"/>
                    <a:pt x="14255" y="13984"/>
                  </a:cubicBezTo>
                  <a:lnTo>
                    <a:pt x="14150" y="13984"/>
                  </a:lnTo>
                  <a:lnTo>
                    <a:pt x="14150" y="14249"/>
                  </a:lnTo>
                  <a:lnTo>
                    <a:pt x="14150" y="14514"/>
                  </a:lnTo>
                  <a:lnTo>
                    <a:pt x="14546" y="14514"/>
                  </a:lnTo>
                  <a:lnTo>
                    <a:pt x="14942" y="14514"/>
                  </a:lnTo>
                  <a:lnTo>
                    <a:pt x="14942" y="13642"/>
                  </a:lnTo>
                  <a:lnTo>
                    <a:pt x="14942" y="12770"/>
                  </a:lnTo>
                  <a:lnTo>
                    <a:pt x="14546" y="12770"/>
                  </a:lnTo>
                  <a:lnTo>
                    <a:pt x="14150" y="12770"/>
                  </a:lnTo>
                  <a:close/>
                  <a:moveTo>
                    <a:pt x="16740" y="12770"/>
                  </a:moveTo>
                  <a:lnTo>
                    <a:pt x="16740" y="12883"/>
                  </a:lnTo>
                  <a:cubicBezTo>
                    <a:pt x="16740" y="12985"/>
                    <a:pt x="16752" y="12995"/>
                    <a:pt x="16875" y="13006"/>
                  </a:cubicBezTo>
                  <a:lnTo>
                    <a:pt x="17010" y="13019"/>
                  </a:lnTo>
                  <a:lnTo>
                    <a:pt x="17022" y="13464"/>
                  </a:lnTo>
                  <a:lnTo>
                    <a:pt x="17031" y="13907"/>
                  </a:lnTo>
                  <a:lnTo>
                    <a:pt x="17136" y="13907"/>
                  </a:lnTo>
                  <a:lnTo>
                    <a:pt x="17243" y="13907"/>
                  </a:lnTo>
                  <a:lnTo>
                    <a:pt x="17252" y="13464"/>
                  </a:lnTo>
                  <a:lnTo>
                    <a:pt x="17265" y="13019"/>
                  </a:lnTo>
                  <a:lnTo>
                    <a:pt x="17424" y="13019"/>
                  </a:lnTo>
                  <a:cubicBezTo>
                    <a:pt x="17585" y="13019"/>
                    <a:pt x="17588" y="13019"/>
                    <a:pt x="17599" y="13161"/>
                  </a:cubicBezTo>
                  <a:cubicBezTo>
                    <a:pt x="17609" y="13290"/>
                    <a:pt x="17619" y="13303"/>
                    <a:pt x="17716" y="13303"/>
                  </a:cubicBezTo>
                  <a:lnTo>
                    <a:pt x="17820" y="13303"/>
                  </a:lnTo>
                  <a:lnTo>
                    <a:pt x="17820" y="13038"/>
                  </a:lnTo>
                  <a:lnTo>
                    <a:pt x="17820" y="12770"/>
                  </a:lnTo>
                  <a:lnTo>
                    <a:pt x="17280" y="12770"/>
                  </a:lnTo>
                  <a:lnTo>
                    <a:pt x="16740" y="12770"/>
                  </a:lnTo>
                  <a:close/>
                  <a:moveTo>
                    <a:pt x="19333" y="12770"/>
                  </a:moveTo>
                  <a:lnTo>
                    <a:pt x="19333" y="13038"/>
                  </a:lnTo>
                  <a:lnTo>
                    <a:pt x="19333" y="13303"/>
                  </a:lnTo>
                  <a:lnTo>
                    <a:pt x="19440" y="13303"/>
                  </a:lnTo>
                  <a:cubicBezTo>
                    <a:pt x="19536" y="13303"/>
                    <a:pt x="19546" y="13290"/>
                    <a:pt x="19557" y="13161"/>
                  </a:cubicBezTo>
                  <a:cubicBezTo>
                    <a:pt x="19568" y="13019"/>
                    <a:pt x="19567" y="13019"/>
                    <a:pt x="19728" y="13019"/>
                  </a:cubicBezTo>
                  <a:cubicBezTo>
                    <a:pt x="19890" y="13019"/>
                    <a:pt x="19892" y="13019"/>
                    <a:pt x="19903" y="13161"/>
                  </a:cubicBezTo>
                  <a:cubicBezTo>
                    <a:pt x="19913" y="13290"/>
                    <a:pt x="19924" y="13303"/>
                    <a:pt x="20020" y="13303"/>
                  </a:cubicBezTo>
                  <a:lnTo>
                    <a:pt x="20124" y="13303"/>
                  </a:lnTo>
                  <a:lnTo>
                    <a:pt x="20124" y="13038"/>
                  </a:lnTo>
                  <a:lnTo>
                    <a:pt x="20124" y="12770"/>
                  </a:lnTo>
                  <a:lnTo>
                    <a:pt x="19728" y="12770"/>
                  </a:lnTo>
                  <a:lnTo>
                    <a:pt x="19333" y="12770"/>
                  </a:lnTo>
                  <a:close/>
                  <a:moveTo>
                    <a:pt x="3492" y="13074"/>
                  </a:moveTo>
                  <a:lnTo>
                    <a:pt x="3492" y="13339"/>
                  </a:lnTo>
                  <a:lnTo>
                    <a:pt x="3492" y="13607"/>
                  </a:lnTo>
                  <a:lnTo>
                    <a:pt x="3599" y="13607"/>
                  </a:lnTo>
                  <a:lnTo>
                    <a:pt x="3709" y="13607"/>
                  </a:lnTo>
                  <a:lnTo>
                    <a:pt x="3709" y="13339"/>
                  </a:lnTo>
                  <a:lnTo>
                    <a:pt x="3709" y="13074"/>
                  </a:lnTo>
                  <a:lnTo>
                    <a:pt x="3599" y="13074"/>
                  </a:lnTo>
                  <a:lnTo>
                    <a:pt x="3492" y="13074"/>
                  </a:lnTo>
                  <a:close/>
                  <a:moveTo>
                    <a:pt x="0" y="13681"/>
                  </a:moveTo>
                  <a:lnTo>
                    <a:pt x="0" y="13794"/>
                  </a:lnTo>
                  <a:lnTo>
                    <a:pt x="0" y="13907"/>
                  </a:lnTo>
                  <a:lnTo>
                    <a:pt x="703" y="13907"/>
                  </a:lnTo>
                  <a:lnTo>
                    <a:pt x="1405" y="13907"/>
                  </a:lnTo>
                  <a:lnTo>
                    <a:pt x="1405" y="13794"/>
                  </a:lnTo>
                  <a:lnTo>
                    <a:pt x="1405" y="13681"/>
                  </a:lnTo>
                  <a:lnTo>
                    <a:pt x="703" y="13681"/>
                  </a:lnTo>
                  <a:lnTo>
                    <a:pt x="0" y="13681"/>
                  </a:lnTo>
                  <a:close/>
                  <a:moveTo>
                    <a:pt x="4176" y="13681"/>
                  </a:moveTo>
                  <a:cubicBezTo>
                    <a:pt x="4080" y="13681"/>
                    <a:pt x="4068" y="13693"/>
                    <a:pt x="4068" y="13794"/>
                  </a:cubicBezTo>
                  <a:cubicBezTo>
                    <a:pt x="4068" y="13895"/>
                    <a:pt x="4080" y="13907"/>
                    <a:pt x="4176" y="13907"/>
                  </a:cubicBezTo>
                  <a:cubicBezTo>
                    <a:pt x="4272" y="13907"/>
                    <a:pt x="4283" y="13895"/>
                    <a:pt x="4283" y="13794"/>
                  </a:cubicBezTo>
                  <a:cubicBezTo>
                    <a:pt x="4283" y="13693"/>
                    <a:pt x="4272" y="13681"/>
                    <a:pt x="4176" y="13681"/>
                  </a:cubicBezTo>
                  <a:close/>
                  <a:moveTo>
                    <a:pt x="4645" y="13681"/>
                  </a:moveTo>
                  <a:lnTo>
                    <a:pt x="4645" y="13794"/>
                  </a:lnTo>
                  <a:lnTo>
                    <a:pt x="4645" y="13907"/>
                  </a:lnTo>
                  <a:lnTo>
                    <a:pt x="4897" y="13907"/>
                  </a:lnTo>
                  <a:lnTo>
                    <a:pt x="5148" y="13907"/>
                  </a:lnTo>
                  <a:lnTo>
                    <a:pt x="5148" y="13794"/>
                  </a:lnTo>
                  <a:lnTo>
                    <a:pt x="5148" y="13681"/>
                  </a:lnTo>
                  <a:lnTo>
                    <a:pt x="4897" y="13681"/>
                  </a:lnTo>
                  <a:lnTo>
                    <a:pt x="4645" y="13681"/>
                  </a:lnTo>
                  <a:close/>
                  <a:moveTo>
                    <a:pt x="10800" y="13681"/>
                  </a:moveTo>
                  <a:cubicBezTo>
                    <a:pt x="10704" y="13681"/>
                    <a:pt x="10693" y="13693"/>
                    <a:pt x="10693" y="13794"/>
                  </a:cubicBezTo>
                  <a:cubicBezTo>
                    <a:pt x="10693" y="13895"/>
                    <a:pt x="10704" y="13907"/>
                    <a:pt x="10800" y="13907"/>
                  </a:cubicBezTo>
                  <a:cubicBezTo>
                    <a:pt x="10896" y="13907"/>
                    <a:pt x="10907" y="13895"/>
                    <a:pt x="10907" y="13794"/>
                  </a:cubicBezTo>
                  <a:cubicBezTo>
                    <a:pt x="10907" y="13693"/>
                    <a:pt x="10896" y="13681"/>
                    <a:pt x="10800" y="13681"/>
                  </a:cubicBezTo>
                  <a:close/>
                  <a:moveTo>
                    <a:pt x="12420" y="13681"/>
                  </a:moveTo>
                  <a:lnTo>
                    <a:pt x="12420" y="13946"/>
                  </a:lnTo>
                  <a:lnTo>
                    <a:pt x="12420" y="14211"/>
                  </a:lnTo>
                  <a:lnTo>
                    <a:pt x="12527" y="14211"/>
                  </a:lnTo>
                  <a:lnTo>
                    <a:pt x="12638" y="14211"/>
                  </a:lnTo>
                  <a:lnTo>
                    <a:pt x="12638" y="13946"/>
                  </a:lnTo>
                  <a:lnTo>
                    <a:pt x="12638" y="13681"/>
                  </a:lnTo>
                  <a:lnTo>
                    <a:pt x="12527" y="13681"/>
                  </a:lnTo>
                  <a:lnTo>
                    <a:pt x="12420" y="13681"/>
                  </a:lnTo>
                  <a:close/>
                  <a:moveTo>
                    <a:pt x="16562" y="13681"/>
                  </a:moveTo>
                  <a:cubicBezTo>
                    <a:pt x="16466" y="13681"/>
                    <a:pt x="16455" y="13693"/>
                    <a:pt x="16455" y="13794"/>
                  </a:cubicBezTo>
                  <a:cubicBezTo>
                    <a:pt x="16455" y="13895"/>
                    <a:pt x="16466" y="13907"/>
                    <a:pt x="16562" y="13907"/>
                  </a:cubicBezTo>
                  <a:cubicBezTo>
                    <a:pt x="16658" y="13907"/>
                    <a:pt x="16669" y="13895"/>
                    <a:pt x="16669" y="13794"/>
                  </a:cubicBezTo>
                  <a:cubicBezTo>
                    <a:pt x="16669" y="13693"/>
                    <a:pt x="16658" y="13681"/>
                    <a:pt x="16562" y="13681"/>
                  </a:cubicBezTo>
                  <a:close/>
                  <a:moveTo>
                    <a:pt x="17713" y="13681"/>
                  </a:moveTo>
                  <a:cubicBezTo>
                    <a:pt x="17617" y="13681"/>
                    <a:pt x="17605" y="13693"/>
                    <a:pt x="17605" y="13794"/>
                  </a:cubicBezTo>
                  <a:cubicBezTo>
                    <a:pt x="17605" y="13895"/>
                    <a:pt x="17617" y="13907"/>
                    <a:pt x="17713" y="13907"/>
                  </a:cubicBezTo>
                  <a:cubicBezTo>
                    <a:pt x="17809" y="13907"/>
                    <a:pt x="17820" y="13895"/>
                    <a:pt x="17820" y="13794"/>
                  </a:cubicBezTo>
                  <a:cubicBezTo>
                    <a:pt x="17820" y="13693"/>
                    <a:pt x="17809" y="13681"/>
                    <a:pt x="17713" y="13681"/>
                  </a:cubicBezTo>
                  <a:close/>
                  <a:moveTo>
                    <a:pt x="18289" y="13681"/>
                  </a:moveTo>
                  <a:cubicBezTo>
                    <a:pt x="18193" y="13681"/>
                    <a:pt x="18182" y="13693"/>
                    <a:pt x="18182" y="13794"/>
                  </a:cubicBezTo>
                  <a:cubicBezTo>
                    <a:pt x="18182" y="13895"/>
                    <a:pt x="18193" y="13907"/>
                    <a:pt x="18289" y="13907"/>
                  </a:cubicBezTo>
                  <a:cubicBezTo>
                    <a:pt x="18385" y="13907"/>
                    <a:pt x="18397" y="13895"/>
                    <a:pt x="18397" y="13794"/>
                  </a:cubicBezTo>
                  <a:cubicBezTo>
                    <a:pt x="18397" y="13693"/>
                    <a:pt x="18385" y="13681"/>
                    <a:pt x="18289" y="13681"/>
                  </a:cubicBezTo>
                  <a:close/>
                  <a:moveTo>
                    <a:pt x="19909" y="13681"/>
                  </a:moveTo>
                  <a:lnTo>
                    <a:pt x="19909" y="13946"/>
                  </a:lnTo>
                  <a:lnTo>
                    <a:pt x="19909" y="14211"/>
                  </a:lnTo>
                  <a:lnTo>
                    <a:pt x="20017" y="14211"/>
                  </a:lnTo>
                  <a:lnTo>
                    <a:pt x="20124" y="14211"/>
                  </a:lnTo>
                  <a:lnTo>
                    <a:pt x="20124" y="13946"/>
                  </a:lnTo>
                  <a:lnTo>
                    <a:pt x="20124" y="13681"/>
                  </a:lnTo>
                  <a:lnTo>
                    <a:pt x="20017" y="13681"/>
                  </a:lnTo>
                  <a:lnTo>
                    <a:pt x="19909" y="13681"/>
                  </a:lnTo>
                  <a:close/>
                  <a:moveTo>
                    <a:pt x="2448" y="13984"/>
                  </a:moveTo>
                  <a:cubicBezTo>
                    <a:pt x="2352" y="13984"/>
                    <a:pt x="2341" y="13996"/>
                    <a:pt x="2341" y="14097"/>
                  </a:cubicBezTo>
                  <a:cubicBezTo>
                    <a:pt x="2341" y="14199"/>
                    <a:pt x="2352" y="14211"/>
                    <a:pt x="2448" y="14211"/>
                  </a:cubicBezTo>
                  <a:cubicBezTo>
                    <a:pt x="2544" y="14211"/>
                    <a:pt x="2556" y="14199"/>
                    <a:pt x="2556" y="14097"/>
                  </a:cubicBezTo>
                  <a:cubicBezTo>
                    <a:pt x="2556" y="13996"/>
                    <a:pt x="2544" y="13984"/>
                    <a:pt x="2448" y="13984"/>
                  </a:cubicBezTo>
                  <a:close/>
                  <a:moveTo>
                    <a:pt x="10226" y="13984"/>
                  </a:moveTo>
                  <a:cubicBezTo>
                    <a:pt x="10130" y="13984"/>
                    <a:pt x="10120" y="13997"/>
                    <a:pt x="10110" y="14127"/>
                  </a:cubicBezTo>
                  <a:cubicBezTo>
                    <a:pt x="10099" y="14261"/>
                    <a:pt x="10091" y="14271"/>
                    <a:pt x="9965" y="14282"/>
                  </a:cubicBezTo>
                  <a:cubicBezTo>
                    <a:pt x="9841" y="14293"/>
                    <a:pt x="9832" y="14302"/>
                    <a:pt x="9821" y="14433"/>
                  </a:cubicBezTo>
                  <a:lnTo>
                    <a:pt x="9812" y="14572"/>
                  </a:lnTo>
                  <a:lnTo>
                    <a:pt x="8956" y="14582"/>
                  </a:lnTo>
                  <a:lnTo>
                    <a:pt x="8100" y="14592"/>
                  </a:lnTo>
                  <a:lnTo>
                    <a:pt x="8100" y="14705"/>
                  </a:lnTo>
                  <a:lnTo>
                    <a:pt x="8100" y="14818"/>
                  </a:lnTo>
                  <a:lnTo>
                    <a:pt x="8956" y="14827"/>
                  </a:lnTo>
                  <a:lnTo>
                    <a:pt x="9812" y="14837"/>
                  </a:lnTo>
                  <a:lnTo>
                    <a:pt x="9821" y="14979"/>
                  </a:lnTo>
                  <a:cubicBezTo>
                    <a:pt x="9831" y="15108"/>
                    <a:pt x="9844" y="15121"/>
                    <a:pt x="9938" y="15121"/>
                  </a:cubicBezTo>
                  <a:cubicBezTo>
                    <a:pt x="10032" y="15121"/>
                    <a:pt x="10041" y="15108"/>
                    <a:pt x="10051" y="14979"/>
                  </a:cubicBezTo>
                  <a:cubicBezTo>
                    <a:pt x="10062" y="14845"/>
                    <a:pt x="10071" y="14835"/>
                    <a:pt x="10199" y="14824"/>
                  </a:cubicBezTo>
                  <a:lnTo>
                    <a:pt x="10334" y="14814"/>
                  </a:lnTo>
                  <a:lnTo>
                    <a:pt x="10334" y="14398"/>
                  </a:lnTo>
                  <a:lnTo>
                    <a:pt x="10334" y="13984"/>
                  </a:lnTo>
                  <a:lnTo>
                    <a:pt x="10226" y="13984"/>
                  </a:lnTo>
                  <a:close/>
                  <a:moveTo>
                    <a:pt x="15878" y="13984"/>
                  </a:moveTo>
                  <a:lnTo>
                    <a:pt x="15878" y="14249"/>
                  </a:lnTo>
                  <a:lnTo>
                    <a:pt x="15878" y="14514"/>
                  </a:lnTo>
                  <a:lnTo>
                    <a:pt x="15985" y="14514"/>
                  </a:lnTo>
                  <a:lnTo>
                    <a:pt x="16093" y="14514"/>
                  </a:lnTo>
                  <a:lnTo>
                    <a:pt x="16093" y="14249"/>
                  </a:lnTo>
                  <a:lnTo>
                    <a:pt x="16093" y="13984"/>
                  </a:lnTo>
                  <a:lnTo>
                    <a:pt x="15985" y="13984"/>
                  </a:lnTo>
                  <a:lnTo>
                    <a:pt x="15878" y="13984"/>
                  </a:lnTo>
                  <a:close/>
                  <a:moveTo>
                    <a:pt x="21477" y="13984"/>
                  </a:moveTo>
                  <a:cubicBezTo>
                    <a:pt x="21360" y="13984"/>
                    <a:pt x="21353" y="13992"/>
                    <a:pt x="21342" y="14127"/>
                  </a:cubicBezTo>
                  <a:cubicBezTo>
                    <a:pt x="21332" y="14261"/>
                    <a:pt x="21323" y="14270"/>
                    <a:pt x="21195" y="14282"/>
                  </a:cubicBezTo>
                  <a:lnTo>
                    <a:pt x="21060" y="14291"/>
                  </a:lnTo>
                  <a:lnTo>
                    <a:pt x="21060" y="14553"/>
                  </a:lnTo>
                  <a:lnTo>
                    <a:pt x="21060" y="14814"/>
                  </a:lnTo>
                  <a:lnTo>
                    <a:pt x="21195" y="14824"/>
                  </a:lnTo>
                  <a:lnTo>
                    <a:pt x="21330" y="14837"/>
                  </a:lnTo>
                  <a:lnTo>
                    <a:pt x="21330" y="15916"/>
                  </a:lnTo>
                  <a:lnTo>
                    <a:pt x="21330" y="16998"/>
                  </a:lnTo>
                  <a:lnTo>
                    <a:pt x="21195" y="17007"/>
                  </a:lnTo>
                  <a:lnTo>
                    <a:pt x="21060" y="17020"/>
                  </a:lnTo>
                  <a:lnTo>
                    <a:pt x="21060" y="17282"/>
                  </a:lnTo>
                  <a:lnTo>
                    <a:pt x="21060" y="17540"/>
                  </a:lnTo>
                  <a:lnTo>
                    <a:pt x="21195" y="17553"/>
                  </a:lnTo>
                  <a:lnTo>
                    <a:pt x="21330" y="17566"/>
                  </a:lnTo>
                  <a:lnTo>
                    <a:pt x="21330" y="18645"/>
                  </a:lnTo>
                  <a:lnTo>
                    <a:pt x="21330" y="19727"/>
                  </a:lnTo>
                  <a:lnTo>
                    <a:pt x="21195" y="19736"/>
                  </a:lnTo>
                  <a:cubicBezTo>
                    <a:pt x="21073" y="19747"/>
                    <a:pt x="21060" y="19760"/>
                    <a:pt x="21060" y="19859"/>
                  </a:cubicBezTo>
                  <a:cubicBezTo>
                    <a:pt x="21060" y="19958"/>
                    <a:pt x="21073" y="19968"/>
                    <a:pt x="21195" y="19979"/>
                  </a:cubicBezTo>
                  <a:lnTo>
                    <a:pt x="21330" y="19992"/>
                  </a:lnTo>
                  <a:lnTo>
                    <a:pt x="21342" y="20589"/>
                  </a:lnTo>
                  <a:lnTo>
                    <a:pt x="21351" y="21183"/>
                  </a:lnTo>
                  <a:lnTo>
                    <a:pt x="21477" y="21183"/>
                  </a:lnTo>
                  <a:lnTo>
                    <a:pt x="21600" y="21183"/>
                  </a:lnTo>
                  <a:lnTo>
                    <a:pt x="21600" y="17586"/>
                  </a:lnTo>
                  <a:lnTo>
                    <a:pt x="21600" y="13984"/>
                  </a:lnTo>
                  <a:lnTo>
                    <a:pt x="21477" y="13984"/>
                  </a:lnTo>
                  <a:close/>
                  <a:moveTo>
                    <a:pt x="433" y="14288"/>
                  </a:moveTo>
                  <a:cubicBezTo>
                    <a:pt x="337" y="14288"/>
                    <a:pt x="325" y="14300"/>
                    <a:pt x="325" y="14401"/>
                  </a:cubicBezTo>
                  <a:cubicBezTo>
                    <a:pt x="325" y="14502"/>
                    <a:pt x="337" y="14514"/>
                    <a:pt x="433" y="14514"/>
                  </a:cubicBezTo>
                  <a:cubicBezTo>
                    <a:pt x="529" y="14514"/>
                    <a:pt x="540" y="14502"/>
                    <a:pt x="540" y="14401"/>
                  </a:cubicBezTo>
                  <a:cubicBezTo>
                    <a:pt x="540" y="14300"/>
                    <a:pt x="529" y="14288"/>
                    <a:pt x="433" y="14288"/>
                  </a:cubicBezTo>
                  <a:close/>
                  <a:moveTo>
                    <a:pt x="2160" y="14288"/>
                  </a:moveTo>
                  <a:cubicBezTo>
                    <a:pt x="2064" y="14288"/>
                    <a:pt x="2053" y="14300"/>
                    <a:pt x="2053" y="14401"/>
                  </a:cubicBezTo>
                  <a:cubicBezTo>
                    <a:pt x="2053" y="14502"/>
                    <a:pt x="2064" y="14514"/>
                    <a:pt x="2160" y="14514"/>
                  </a:cubicBezTo>
                  <a:cubicBezTo>
                    <a:pt x="2256" y="14514"/>
                    <a:pt x="2267" y="14502"/>
                    <a:pt x="2267" y="14401"/>
                  </a:cubicBezTo>
                  <a:cubicBezTo>
                    <a:pt x="2267" y="14300"/>
                    <a:pt x="2256" y="14288"/>
                    <a:pt x="2160" y="14288"/>
                  </a:cubicBezTo>
                  <a:close/>
                  <a:moveTo>
                    <a:pt x="3602" y="14288"/>
                  </a:moveTo>
                  <a:cubicBezTo>
                    <a:pt x="3506" y="14288"/>
                    <a:pt x="3496" y="14301"/>
                    <a:pt x="3485" y="14430"/>
                  </a:cubicBezTo>
                  <a:lnTo>
                    <a:pt x="3473" y="14572"/>
                  </a:lnTo>
                  <a:lnTo>
                    <a:pt x="3194" y="14582"/>
                  </a:lnTo>
                  <a:lnTo>
                    <a:pt x="2915" y="14595"/>
                  </a:lnTo>
                  <a:lnTo>
                    <a:pt x="2915" y="15008"/>
                  </a:lnTo>
                  <a:lnTo>
                    <a:pt x="2915" y="15425"/>
                  </a:lnTo>
                  <a:lnTo>
                    <a:pt x="3022" y="15425"/>
                  </a:lnTo>
                  <a:lnTo>
                    <a:pt x="3130" y="15425"/>
                  </a:lnTo>
                  <a:lnTo>
                    <a:pt x="3139" y="15131"/>
                  </a:lnTo>
                  <a:lnTo>
                    <a:pt x="3151" y="14837"/>
                  </a:lnTo>
                  <a:lnTo>
                    <a:pt x="3430" y="14827"/>
                  </a:lnTo>
                  <a:lnTo>
                    <a:pt x="3709" y="14814"/>
                  </a:lnTo>
                  <a:lnTo>
                    <a:pt x="3709" y="14553"/>
                  </a:lnTo>
                  <a:lnTo>
                    <a:pt x="3709" y="14288"/>
                  </a:lnTo>
                  <a:lnTo>
                    <a:pt x="3602" y="14288"/>
                  </a:lnTo>
                  <a:close/>
                  <a:moveTo>
                    <a:pt x="4068" y="14288"/>
                  </a:moveTo>
                  <a:lnTo>
                    <a:pt x="4068" y="14401"/>
                  </a:lnTo>
                  <a:lnTo>
                    <a:pt x="4068" y="14514"/>
                  </a:lnTo>
                  <a:lnTo>
                    <a:pt x="4320" y="14514"/>
                  </a:lnTo>
                  <a:lnTo>
                    <a:pt x="4572" y="14514"/>
                  </a:lnTo>
                  <a:lnTo>
                    <a:pt x="4572" y="14401"/>
                  </a:lnTo>
                  <a:lnTo>
                    <a:pt x="4572" y="14288"/>
                  </a:lnTo>
                  <a:lnTo>
                    <a:pt x="4320" y="14288"/>
                  </a:lnTo>
                  <a:lnTo>
                    <a:pt x="4068" y="14288"/>
                  </a:lnTo>
                  <a:close/>
                  <a:moveTo>
                    <a:pt x="11377" y="14288"/>
                  </a:moveTo>
                  <a:cubicBezTo>
                    <a:pt x="11281" y="14288"/>
                    <a:pt x="11269" y="14300"/>
                    <a:pt x="11269" y="14401"/>
                  </a:cubicBezTo>
                  <a:cubicBezTo>
                    <a:pt x="11269" y="14502"/>
                    <a:pt x="11281" y="14514"/>
                    <a:pt x="11377" y="14514"/>
                  </a:cubicBezTo>
                  <a:cubicBezTo>
                    <a:pt x="11473" y="14514"/>
                    <a:pt x="11484" y="14502"/>
                    <a:pt x="11484" y="14401"/>
                  </a:cubicBezTo>
                  <a:cubicBezTo>
                    <a:pt x="11484" y="14300"/>
                    <a:pt x="11473" y="14288"/>
                    <a:pt x="11377" y="14288"/>
                  </a:cubicBezTo>
                  <a:close/>
                  <a:moveTo>
                    <a:pt x="11846" y="14288"/>
                  </a:moveTo>
                  <a:lnTo>
                    <a:pt x="11846" y="14553"/>
                  </a:lnTo>
                  <a:lnTo>
                    <a:pt x="11846" y="14818"/>
                  </a:lnTo>
                  <a:lnTo>
                    <a:pt x="12098" y="14818"/>
                  </a:lnTo>
                  <a:lnTo>
                    <a:pt x="12349" y="14818"/>
                  </a:lnTo>
                  <a:lnTo>
                    <a:pt x="12349" y="14708"/>
                  </a:lnTo>
                  <a:cubicBezTo>
                    <a:pt x="12349" y="14607"/>
                    <a:pt x="12337" y="14593"/>
                    <a:pt x="12214" y="14582"/>
                  </a:cubicBezTo>
                  <a:cubicBezTo>
                    <a:pt x="12087" y="14571"/>
                    <a:pt x="12078" y="14565"/>
                    <a:pt x="12067" y="14430"/>
                  </a:cubicBezTo>
                  <a:cubicBezTo>
                    <a:pt x="12057" y="14301"/>
                    <a:pt x="12047" y="14288"/>
                    <a:pt x="11951" y="14288"/>
                  </a:cubicBezTo>
                  <a:lnTo>
                    <a:pt x="11846" y="14288"/>
                  </a:lnTo>
                  <a:close/>
                  <a:moveTo>
                    <a:pt x="13574" y="14288"/>
                  </a:moveTo>
                  <a:lnTo>
                    <a:pt x="13574" y="14553"/>
                  </a:lnTo>
                  <a:lnTo>
                    <a:pt x="13574" y="14818"/>
                  </a:lnTo>
                  <a:lnTo>
                    <a:pt x="13681" y="14818"/>
                  </a:lnTo>
                  <a:lnTo>
                    <a:pt x="13788" y="14818"/>
                  </a:lnTo>
                  <a:lnTo>
                    <a:pt x="13788" y="14553"/>
                  </a:lnTo>
                  <a:lnTo>
                    <a:pt x="13788" y="14288"/>
                  </a:lnTo>
                  <a:lnTo>
                    <a:pt x="13681" y="14288"/>
                  </a:lnTo>
                  <a:lnTo>
                    <a:pt x="13574" y="14288"/>
                  </a:lnTo>
                  <a:close/>
                  <a:moveTo>
                    <a:pt x="17605" y="14288"/>
                  </a:moveTo>
                  <a:lnTo>
                    <a:pt x="17605" y="14553"/>
                  </a:lnTo>
                  <a:lnTo>
                    <a:pt x="17605" y="14818"/>
                  </a:lnTo>
                  <a:lnTo>
                    <a:pt x="17713" y="14818"/>
                  </a:lnTo>
                  <a:lnTo>
                    <a:pt x="17820" y="14818"/>
                  </a:lnTo>
                  <a:lnTo>
                    <a:pt x="17820" y="14553"/>
                  </a:lnTo>
                  <a:lnTo>
                    <a:pt x="17820" y="14288"/>
                  </a:lnTo>
                  <a:lnTo>
                    <a:pt x="17713" y="14288"/>
                  </a:lnTo>
                  <a:lnTo>
                    <a:pt x="17605" y="14288"/>
                  </a:lnTo>
                  <a:close/>
                  <a:moveTo>
                    <a:pt x="18470" y="14288"/>
                  </a:moveTo>
                  <a:lnTo>
                    <a:pt x="18470" y="14398"/>
                  </a:lnTo>
                  <a:cubicBezTo>
                    <a:pt x="18470" y="14499"/>
                    <a:pt x="18483" y="14510"/>
                    <a:pt x="18605" y="14521"/>
                  </a:cubicBezTo>
                  <a:cubicBezTo>
                    <a:pt x="18733" y="14532"/>
                    <a:pt x="18739" y="14541"/>
                    <a:pt x="18750" y="14676"/>
                  </a:cubicBezTo>
                  <a:cubicBezTo>
                    <a:pt x="18760" y="14805"/>
                    <a:pt x="18770" y="14818"/>
                    <a:pt x="18866" y="14818"/>
                  </a:cubicBezTo>
                  <a:lnTo>
                    <a:pt x="18974" y="14818"/>
                  </a:lnTo>
                  <a:lnTo>
                    <a:pt x="18974" y="14553"/>
                  </a:lnTo>
                  <a:lnTo>
                    <a:pt x="18974" y="14288"/>
                  </a:lnTo>
                  <a:lnTo>
                    <a:pt x="18722" y="14288"/>
                  </a:lnTo>
                  <a:lnTo>
                    <a:pt x="18470" y="14288"/>
                  </a:lnTo>
                  <a:close/>
                  <a:moveTo>
                    <a:pt x="126" y="14592"/>
                  </a:moveTo>
                  <a:cubicBezTo>
                    <a:pt x="10" y="14592"/>
                    <a:pt x="0" y="14600"/>
                    <a:pt x="0" y="14705"/>
                  </a:cubicBezTo>
                  <a:cubicBezTo>
                    <a:pt x="0" y="14809"/>
                    <a:pt x="10" y="14818"/>
                    <a:pt x="126" y="14818"/>
                  </a:cubicBezTo>
                  <a:cubicBezTo>
                    <a:pt x="242" y="14818"/>
                    <a:pt x="252" y="14809"/>
                    <a:pt x="252" y="14705"/>
                  </a:cubicBezTo>
                  <a:cubicBezTo>
                    <a:pt x="252" y="14600"/>
                    <a:pt x="242" y="14592"/>
                    <a:pt x="126" y="14592"/>
                  </a:cubicBezTo>
                  <a:close/>
                  <a:moveTo>
                    <a:pt x="902" y="14592"/>
                  </a:moveTo>
                  <a:lnTo>
                    <a:pt x="893" y="14886"/>
                  </a:lnTo>
                  <a:lnTo>
                    <a:pt x="881" y="15179"/>
                  </a:lnTo>
                  <a:lnTo>
                    <a:pt x="746" y="15189"/>
                  </a:lnTo>
                  <a:cubicBezTo>
                    <a:pt x="623" y="15200"/>
                    <a:pt x="611" y="15210"/>
                    <a:pt x="611" y="15312"/>
                  </a:cubicBezTo>
                  <a:lnTo>
                    <a:pt x="611" y="15425"/>
                  </a:lnTo>
                  <a:lnTo>
                    <a:pt x="1009" y="15425"/>
                  </a:lnTo>
                  <a:lnTo>
                    <a:pt x="1405" y="15425"/>
                  </a:lnTo>
                  <a:lnTo>
                    <a:pt x="1405" y="15312"/>
                  </a:lnTo>
                  <a:cubicBezTo>
                    <a:pt x="1405" y="15210"/>
                    <a:pt x="1393" y="15200"/>
                    <a:pt x="1270" y="15189"/>
                  </a:cubicBezTo>
                  <a:cubicBezTo>
                    <a:pt x="1136" y="15177"/>
                    <a:pt x="1135" y="15178"/>
                    <a:pt x="1135" y="15008"/>
                  </a:cubicBezTo>
                  <a:cubicBezTo>
                    <a:pt x="1135" y="14839"/>
                    <a:pt x="1136" y="14836"/>
                    <a:pt x="1270" y="14824"/>
                  </a:cubicBezTo>
                  <a:cubicBezTo>
                    <a:pt x="1393" y="14813"/>
                    <a:pt x="1405" y="14803"/>
                    <a:pt x="1405" y="14701"/>
                  </a:cubicBezTo>
                  <a:lnTo>
                    <a:pt x="1405" y="14592"/>
                  </a:lnTo>
                  <a:lnTo>
                    <a:pt x="1154" y="14592"/>
                  </a:lnTo>
                  <a:lnTo>
                    <a:pt x="902" y="14592"/>
                  </a:lnTo>
                  <a:close/>
                  <a:moveTo>
                    <a:pt x="10693" y="14592"/>
                  </a:moveTo>
                  <a:lnTo>
                    <a:pt x="10693" y="14856"/>
                  </a:lnTo>
                  <a:lnTo>
                    <a:pt x="10693" y="15121"/>
                  </a:lnTo>
                  <a:lnTo>
                    <a:pt x="10800" y="15121"/>
                  </a:lnTo>
                  <a:cubicBezTo>
                    <a:pt x="10896" y="15121"/>
                    <a:pt x="10906" y="15109"/>
                    <a:pt x="10917" y="14979"/>
                  </a:cubicBezTo>
                  <a:cubicBezTo>
                    <a:pt x="10927" y="14845"/>
                    <a:pt x="10933" y="14835"/>
                    <a:pt x="11061" y="14824"/>
                  </a:cubicBezTo>
                  <a:cubicBezTo>
                    <a:pt x="11184" y="14813"/>
                    <a:pt x="11196" y="14803"/>
                    <a:pt x="11196" y="14701"/>
                  </a:cubicBezTo>
                  <a:lnTo>
                    <a:pt x="11196" y="14592"/>
                  </a:lnTo>
                  <a:lnTo>
                    <a:pt x="10944" y="14592"/>
                  </a:lnTo>
                  <a:lnTo>
                    <a:pt x="10693" y="14592"/>
                  </a:lnTo>
                  <a:close/>
                  <a:moveTo>
                    <a:pt x="13104" y="14592"/>
                  </a:moveTo>
                  <a:cubicBezTo>
                    <a:pt x="13008" y="14592"/>
                    <a:pt x="12997" y="14604"/>
                    <a:pt x="12997" y="14705"/>
                  </a:cubicBezTo>
                  <a:cubicBezTo>
                    <a:pt x="12997" y="14806"/>
                    <a:pt x="13008" y="14818"/>
                    <a:pt x="13104" y="14818"/>
                  </a:cubicBezTo>
                  <a:cubicBezTo>
                    <a:pt x="13200" y="14818"/>
                    <a:pt x="13212" y="14806"/>
                    <a:pt x="13212" y="14705"/>
                  </a:cubicBezTo>
                  <a:cubicBezTo>
                    <a:pt x="13212" y="14604"/>
                    <a:pt x="13200" y="14592"/>
                    <a:pt x="13104" y="14592"/>
                  </a:cubicBezTo>
                  <a:close/>
                  <a:moveTo>
                    <a:pt x="16562" y="14592"/>
                  </a:moveTo>
                  <a:cubicBezTo>
                    <a:pt x="16466" y="14592"/>
                    <a:pt x="16455" y="14604"/>
                    <a:pt x="16455" y="14705"/>
                  </a:cubicBezTo>
                  <a:cubicBezTo>
                    <a:pt x="16455" y="14806"/>
                    <a:pt x="16466" y="14818"/>
                    <a:pt x="16562" y="14818"/>
                  </a:cubicBezTo>
                  <a:cubicBezTo>
                    <a:pt x="16658" y="14818"/>
                    <a:pt x="16669" y="14806"/>
                    <a:pt x="16669" y="14705"/>
                  </a:cubicBezTo>
                  <a:cubicBezTo>
                    <a:pt x="16669" y="14604"/>
                    <a:pt x="16658" y="14592"/>
                    <a:pt x="16562" y="14592"/>
                  </a:cubicBezTo>
                  <a:close/>
                  <a:moveTo>
                    <a:pt x="19333" y="14592"/>
                  </a:moveTo>
                  <a:lnTo>
                    <a:pt x="19333" y="14705"/>
                  </a:lnTo>
                  <a:lnTo>
                    <a:pt x="19333" y="14818"/>
                  </a:lnTo>
                  <a:lnTo>
                    <a:pt x="19728" y="14818"/>
                  </a:lnTo>
                  <a:lnTo>
                    <a:pt x="20124" y="14818"/>
                  </a:lnTo>
                  <a:lnTo>
                    <a:pt x="20124" y="14705"/>
                  </a:lnTo>
                  <a:lnTo>
                    <a:pt x="20124" y="14592"/>
                  </a:lnTo>
                  <a:lnTo>
                    <a:pt x="19728" y="14592"/>
                  </a:lnTo>
                  <a:lnTo>
                    <a:pt x="19333" y="14592"/>
                  </a:lnTo>
                  <a:close/>
                  <a:moveTo>
                    <a:pt x="20594" y="14592"/>
                  </a:moveTo>
                  <a:cubicBezTo>
                    <a:pt x="20498" y="14592"/>
                    <a:pt x="20486" y="14604"/>
                    <a:pt x="20486" y="14705"/>
                  </a:cubicBezTo>
                  <a:cubicBezTo>
                    <a:pt x="20486" y="14806"/>
                    <a:pt x="20498" y="14818"/>
                    <a:pt x="20594" y="14818"/>
                  </a:cubicBezTo>
                  <a:cubicBezTo>
                    <a:pt x="20690" y="14818"/>
                    <a:pt x="20701" y="14806"/>
                    <a:pt x="20701" y="14705"/>
                  </a:cubicBezTo>
                  <a:cubicBezTo>
                    <a:pt x="20701" y="14604"/>
                    <a:pt x="20690" y="14592"/>
                    <a:pt x="20594" y="14592"/>
                  </a:cubicBezTo>
                  <a:close/>
                  <a:moveTo>
                    <a:pt x="4179" y="14895"/>
                  </a:moveTo>
                  <a:cubicBezTo>
                    <a:pt x="4083" y="14895"/>
                    <a:pt x="4072" y="14908"/>
                    <a:pt x="4062" y="15037"/>
                  </a:cubicBezTo>
                  <a:cubicBezTo>
                    <a:pt x="4052" y="15172"/>
                    <a:pt x="4043" y="15178"/>
                    <a:pt x="3915" y="15189"/>
                  </a:cubicBezTo>
                  <a:cubicBezTo>
                    <a:pt x="3792" y="15200"/>
                    <a:pt x="3780" y="15210"/>
                    <a:pt x="3780" y="15312"/>
                  </a:cubicBezTo>
                  <a:lnTo>
                    <a:pt x="3780" y="15425"/>
                  </a:lnTo>
                  <a:lnTo>
                    <a:pt x="4032" y="15425"/>
                  </a:lnTo>
                  <a:lnTo>
                    <a:pt x="4283" y="15425"/>
                  </a:lnTo>
                  <a:lnTo>
                    <a:pt x="4283" y="15160"/>
                  </a:lnTo>
                  <a:lnTo>
                    <a:pt x="4283" y="14895"/>
                  </a:lnTo>
                  <a:lnTo>
                    <a:pt x="4179" y="14895"/>
                  </a:lnTo>
                  <a:close/>
                  <a:moveTo>
                    <a:pt x="12816" y="14895"/>
                  </a:moveTo>
                  <a:cubicBezTo>
                    <a:pt x="12720" y="14895"/>
                    <a:pt x="12708" y="14907"/>
                    <a:pt x="12708" y="15008"/>
                  </a:cubicBezTo>
                  <a:cubicBezTo>
                    <a:pt x="12708" y="15109"/>
                    <a:pt x="12720" y="15121"/>
                    <a:pt x="12816" y="15121"/>
                  </a:cubicBezTo>
                  <a:cubicBezTo>
                    <a:pt x="12912" y="15121"/>
                    <a:pt x="12926" y="15109"/>
                    <a:pt x="12926" y="15008"/>
                  </a:cubicBezTo>
                  <a:cubicBezTo>
                    <a:pt x="12926" y="14907"/>
                    <a:pt x="12912" y="14895"/>
                    <a:pt x="12816" y="14895"/>
                  </a:cubicBezTo>
                  <a:close/>
                  <a:moveTo>
                    <a:pt x="15985" y="14895"/>
                  </a:moveTo>
                  <a:cubicBezTo>
                    <a:pt x="15889" y="14895"/>
                    <a:pt x="15878" y="14907"/>
                    <a:pt x="15878" y="15008"/>
                  </a:cubicBezTo>
                  <a:cubicBezTo>
                    <a:pt x="15878" y="15109"/>
                    <a:pt x="15889" y="15121"/>
                    <a:pt x="15985" y="15121"/>
                  </a:cubicBezTo>
                  <a:cubicBezTo>
                    <a:pt x="16081" y="15121"/>
                    <a:pt x="16093" y="15109"/>
                    <a:pt x="16093" y="15008"/>
                  </a:cubicBezTo>
                  <a:cubicBezTo>
                    <a:pt x="16093" y="14907"/>
                    <a:pt x="16081" y="14895"/>
                    <a:pt x="15985" y="14895"/>
                  </a:cubicBezTo>
                  <a:close/>
                  <a:moveTo>
                    <a:pt x="17136" y="14895"/>
                  </a:moveTo>
                  <a:cubicBezTo>
                    <a:pt x="17040" y="14895"/>
                    <a:pt x="17028" y="14907"/>
                    <a:pt x="17028" y="15008"/>
                  </a:cubicBezTo>
                  <a:cubicBezTo>
                    <a:pt x="17028" y="15109"/>
                    <a:pt x="17040" y="15121"/>
                    <a:pt x="17136" y="15121"/>
                  </a:cubicBezTo>
                  <a:cubicBezTo>
                    <a:pt x="17232" y="15121"/>
                    <a:pt x="17246" y="15109"/>
                    <a:pt x="17246" y="15008"/>
                  </a:cubicBezTo>
                  <a:cubicBezTo>
                    <a:pt x="17246" y="14907"/>
                    <a:pt x="17232" y="14895"/>
                    <a:pt x="17136" y="14895"/>
                  </a:cubicBezTo>
                  <a:close/>
                  <a:moveTo>
                    <a:pt x="0" y="15196"/>
                  </a:moveTo>
                  <a:lnTo>
                    <a:pt x="0" y="16068"/>
                  </a:lnTo>
                  <a:lnTo>
                    <a:pt x="0" y="16940"/>
                  </a:lnTo>
                  <a:lnTo>
                    <a:pt x="123" y="16940"/>
                  </a:lnTo>
                  <a:cubicBezTo>
                    <a:pt x="240" y="16940"/>
                    <a:pt x="247" y="16932"/>
                    <a:pt x="258" y="16797"/>
                  </a:cubicBezTo>
                  <a:lnTo>
                    <a:pt x="270" y="16655"/>
                  </a:lnTo>
                  <a:lnTo>
                    <a:pt x="549" y="16646"/>
                  </a:lnTo>
                  <a:lnTo>
                    <a:pt x="828" y="16633"/>
                  </a:lnTo>
                  <a:lnTo>
                    <a:pt x="828" y="16523"/>
                  </a:lnTo>
                  <a:lnTo>
                    <a:pt x="828" y="16413"/>
                  </a:lnTo>
                  <a:lnTo>
                    <a:pt x="549" y="16400"/>
                  </a:lnTo>
                  <a:lnTo>
                    <a:pt x="270" y="16391"/>
                  </a:lnTo>
                  <a:lnTo>
                    <a:pt x="270" y="16219"/>
                  </a:lnTo>
                  <a:lnTo>
                    <a:pt x="270" y="16048"/>
                  </a:lnTo>
                  <a:lnTo>
                    <a:pt x="549" y="16039"/>
                  </a:lnTo>
                  <a:lnTo>
                    <a:pt x="828" y="16026"/>
                  </a:lnTo>
                  <a:lnTo>
                    <a:pt x="828" y="15919"/>
                  </a:lnTo>
                  <a:cubicBezTo>
                    <a:pt x="828" y="15819"/>
                    <a:pt x="816" y="15807"/>
                    <a:pt x="693" y="15796"/>
                  </a:cubicBezTo>
                  <a:cubicBezTo>
                    <a:pt x="566" y="15785"/>
                    <a:pt x="557" y="15776"/>
                    <a:pt x="546" y="15644"/>
                  </a:cubicBezTo>
                  <a:cubicBezTo>
                    <a:pt x="536" y="15513"/>
                    <a:pt x="527" y="15504"/>
                    <a:pt x="402" y="15493"/>
                  </a:cubicBezTo>
                  <a:cubicBezTo>
                    <a:pt x="277" y="15482"/>
                    <a:pt x="268" y="15472"/>
                    <a:pt x="258" y="15338"/>
                  </a:cubicBezTo>
                  <a:cubicBezTo>
                    <a:pt x="247" y="15203"/>
                    <a:pt x="240" y="15196"/>
                    <a:pt x="123" y="15196"/>
                  </a:cubicBezTo>
                  <a:lnTo>
                    <a:pt x="0" y="15196"/>
                  </a:lnTo>
                  <a:close/>
                  <a:moveTo>
                    <a:pt x="1764" y="15196"/>
                  </a:moveTo>
                  <a:lnTo>
                    <a:pt x="1764" y="15464"/>
                  </a:lnTo>
                  <a:lnTo>
                    <a:pt x="1764" y="15728"/>
                  </a:lnTo>
                  <a:lnTo>
                    <a:pt x="2016" y="15728"/>
                  </a:lnTo>
                  <a:lnTo>
                    <a:pt x="2267" y="15728"/>
                  </a:lnTo>
                  <a:lnTo>
                    <a:pt x="2267" y="15615"/>
                  </a:lnTo>
                  <a:cubicBezTo>
                    <a:pt x="2267" y="15514"/>
                    <a:pt x="2255" y="15503"/>
                    <a:pt x="2132" y="15493"/>
                  </a:cubicBezTo>
                  <a:cubicBezTo>
                    <a:pt x="2005" y="15482"/>
                    <a:pt x="1999" y="15472"/>
                    <a:pt x="1988" y="15338"/>
                  </a:cubicBezTo>
                  <a:cubicBezTo>
                    <a:pt x="1978" y="15208"/>
                    <a:pt x="1965" y="15196"/>
                    <a:pt x="1869" y="15196"/>
                  </a:cubicBezTo>
                  <a:lnTo>
                    <a:pt x="1764" y="15196"/>
                  </a:lnTo>
                  <a:close/>
                  <a:moveTo>
                    <a:pt x="9361" y="15196"/>
                  </a:moveTo>
                  <a:cubicBezTo>
                    <a:pt x="9265" y="15196"/>
                    <a:pt x="9254" y="15211"/>
                    <a:pt x="9254" y="15312"/>
                  </a:cubicBezTo>
                  <a:cubicBezTo>
                    <a:pt x="9254" y="15413"/>
                    <a:pt x="9265" y="15425"/>
                    <a:pt x="9361" y="15425"/>
                  </a:cubicBezTo>
                  <a:cubicBezTo>
                    <a:pt x="9457" y="15425"/>
                    <a:pt x="9468" y="15413"/>
                    <a:pt x="9468" y="15312"/>
                  </a:cubicBezTo>
                  <a:cubicBezTo>
                    <a:pt x="9468" y="15211"/>
                    <a:pt x="9457" y="15196"/>
                    <a:pt x="9361" y="15196"/>
                  </a:cubicBezTo>
                  <a:close/>
                  <a:moveTo>
                    <a:pt x="11558" y="15196"/>
                  </a:moveTo>
                  <a:lnTo>
                    <a:pt x="11558" y="15312"/>
                  </a:lnTo>
                  <a:lnTo>
                    <a:pt x="11558" y="15425"/>
                  </a:lnTo>
                  <a:lnTo>
                    <a:pt x="11809" y="15425"/>
                  </a:lnTo>
                  <a:lnTo>
                    <a:pt x="12061" y="15425"/>
                  </a:lnTo>
                  <a:lnTo>
                    <a:pt x="12061" y="15312"/>
                  </a:lnTo>
                  <a:lnTo>
                    <a:pt x="12061" y="15196"/>
                  </a:lnTo>
                  <a:lnTo>
                    <a:pt x="11809" y="15196"/>
                  </a:lnTo>
                  <a:lnTo>
                    <a:pt x="11558" y="15196"/>
                  </a:lnTo>
                  <a:close/>
                  <a:moveTo>
                    <a:pt x="12527" y="15196"/>
                  </a:moveTo>
                  <a:cubicBezTo>
                    <a:pt x="12431" y="15196"/>
                    <a:pt x="12420" y="15211"/>
                    <a:pt x="12420" y="15312"/>
                  </a:cubicBezTo>
                  <a:cubicBezTo>
                    <a:pt x="12420" y="15413"/>
                    <a:pt x="12431" y="15425"/>
                    <a:pt x="12527" y="15425"/>
                  </a:cubicBezTo>
                  <a:cubicBezTo>
                    <a:pt x="12623" y="15425"/>
                    <a:pt x="12638" y="15413"/>
                    <a:pt x="12638" y="15312"/>
                  </a:cubicBezTo>
                  <a:cubicBezTo>
                    <a:pt x="12638" y="15211"/>
                    <a:pt x="12623" y="15196"/>
                    <a:pt x="12527" y="15196"/>
                  </a:cubicBezTo>
                  <a:close/>
                  <a:moveTo>
                    <a:pt x="13574" y="15196"/>
                  </a:moveTo>
                  <a:lnTo>
                    <a:pt x="13574" y="15464"/>
                  </a:lnTo>
                  <a:lnTo>
                    <a:pt x="13574" y="15728"/>
                  </a:lnTo>
                  <a:lnTo>
                    <a:pt x="13681" y="15728"/>
                  </a:lnTo>
                  <a:lnTo>
                    <a:pt x="13788" y="15728"/>
                  </a:lnTo>
                  <a:lnTo>
                    <a:pt x="13788" y="15464"/>
                  </a:lnTo>
                  <a:lnTo>
                    <a:pt x="13788" y="15196"/>
                  </a:lnTo>
                  <a:lnTo>
                    <a:pt x="13681" y="15196"/>
                  </a:lnTo>
                  <a:lnTo>
                    <a:pt x="13574" y="15196"/>
                  </a:lnTo>
                  <a:close/>
                  <a:moveTo>
                    <a:pt x="14546" y="15196"/>
                  </a:moveTo>
                  <a:cubicBezTo>
                    <a:pt x="14450" y="15196"/>
                    <a:pt x="14436" y="15211"/>
                    <a:pt x="14436" y="15312"/>
                  </a:cubicBezTo>
                  <a:cubicBezTo>
                    <a:pt x="14436" y="15413"/>
                    <a:pt x="14450" y="15425"/>
                    <a:pt x="14546" y="15425"/>
                  </a:cubicBezTo>
                  <a:cubicBezTo>
                    <a:pt x="14642" y="15425"/>
                    <a:pt x="14654" y="15413"/>
                    <a:pt x="14654" y="15312"/>
                  </a:cubicBezTo>
                  <a:cubicBezTo>
                    <a:pt x="14654" y="15211"/>
                    <a:pt x="14642" y="15196"/>
                    <a:pt x="14546" y="15196"/>
                  </a:cubicBezTo>
                  <a:close/>
                  <a:moveTo>
                    <a:pt x="16455" y="15196"/>
                  </a:moveTo>
                  <a:lnTo>
                    <a:pt x="16455" y="15464"/>
                  </a:lnTo>
                  <a:lnTo>
                    <a:pt x="16455" y="15728"/>
                  </a:lnTo>
                  <a:lnTo>
                    <a:pt x="16562" y="15728"/>
                  </a:lnTo>
                  <a:lnTo>
                    <a:pt x="16669" y="15728"/>
                  </a:lnTo>
                  <a:lnTo>
                    <a:pt x="16669" y="15464"/>
                  </a:lnTo>
                  <a:lnTo>
                    <a:pt x="16669" y="15196"/>
                  </a:lnTo>
                  <a:lnTo>
                    <a:pt x="16562" y="15196"/>
                  </a:lnTo>
                  <a:lnTo>
                    <a:pt x="16455" y="15196"/>
                  </a:lnTo>
                  <a:close/>
                  <a:moveTo>
                    <a:pt x="3025" y="15803"/>
                  </a:moveTo>
                  <a:cubicBezTo>
                    <a:pt x="2929" y="15803"/>
                    <a:pt x="2915" y="15815"/>
                    <a:pt x="2915" y="15916"/>
                  </a:cubicBezTo>
                  <a:cubicBezTo>
                    <a:pt x="2915" y="16017"/>
                    <a:pt x="2929" y="16032"/>
                    <a:pt x="3025" y="16032"/>
                  </a:cubicBezTo>
                  <a:cubicBezTo>
                    <a:pt x="3121" y="16032"/>
                    <a:pt x="3133" y="16017"/>
                    <a:pt x="3133" y="15916"/>
                  </a:cubicBezTo>
                  <a:cubicBezTo>
                    <a:pt x="3133" y="15815"/>
                    <a:pt x="3121" y="15803"/>
                    <a:pt x="3025" y="15803"/>
                  </a:cubicBezTo>
                  <a:close/>
                  <a:moveTo>
                    <a:pt x="11665" y="15803"/>
                  </a:moveTo>
                  <a:cubicBezTo>
                    <a:pt x="11569" y="15803"/>
                    <a:pt x="11558" y="15815"/>
                    <a:pt x="11558" y="15916"/>
                  </a:cubicBezTo>
                  <a:cubicBezTo>
                    <a:pt x="11558" y="16017"/>
                    <a:pt x="11569" y="16032"/>
                    <a:pt x="11665" y="16032"/>
                  </a:cubicBezTo>
                  <a:cubicBezTo>
                    <a:pt x="11761" y="16032"/>
                    <a:pt x="11773" y="16017"/>
                    <a:pt x="11773" y="15916"/>
                  </a:cubicBezTo>
                  <a:cubicBezTo>
                    <a:pt x="11773" y="15815"/>
                    <a:pt x="11761" y="15803"/>
                    <a:pt x="11665" y="15803"/>
                  </a:cubicBezTo>
                  <a:close/>
                  <a:moveTo>
                    <a:pt x="6373" y="16106"/>
                  </a:moveTo>
                  <a:lnTo>
                    <a:pt x="6373" y="16219"/>
                  </a:lnTo>
                  <a:lnTo>
                    <a:pt x="6373" y="16332"/>
                  </a:lnTo>
                  <a:lnTo>
                    <a:pt x="6624" y="16332"/>
                  </a:lnTo>
                  <a:lnTo>
                    <a:pt x="6876" y="16332"/>
                  </a:lnTo>
                  <a:lnTo>
                    <a:pt x="6876" y="16219"/>
                  </a:lnTo>
                  <a:lnTo>
                    <a:pt x="6876" y="16106"/>
                  </a:lnTo>
                  <a:lnTo>
                    <a:pt x="6624" y="16106"/>
                  </a:lnTo>
                  <a:lnTo>
                    <a:pt x="6373" y="16106"/>
                  </a:lnTo>
                  <a:close/>
                  <a:moveTo>
                    <a:pt x="8677" y="16106"/>
                  </a:moveTo>
                  <a:lnTo>
                    <a:pt x="8677" y="16371"/>
                  </a:lnTo>
                  <a:lnTo>
                    <a:pt x="8677" y="16636"/>
                  </a:lnTo>
                  <a:lnTo>
                    <a:pt x="8784" y="16636"/>
                  </a:lnTo>
                  <a:lnTo>
                    <a:pt x="8892" y="16636"/>
                  </a:lnTo>
                  <a:lnTo>
                    <a:pt x="8892" y="16371"/>
                  </a:lnTo>
                  <a:lnTo>
                    <a:pt x="8892" y="16106"/>
                  </a:lnTo>
                  <a:lnTo>
                    <a:pt x="8784" y="16106"/>
                  </a:lnTo>
                  <a:lnTo>
                    <a:pt x="8677" y="16106"/>
                  </a:lnTo>
                  <a:close/>
                  <a:moveTo>
                    <a:pt x="9827" y="16106"/>
                  </a:moveTo>
                  <a:lnTo>
                    <a:pt x="9827" y="16371"/>
                  </a:lnTo>
                  <a:lnTo>
                    <a:pt x="9827" y="16636"/>
                  </a:lnTo>
                  <a:lnTo>
                    <a:pt x="9935" y="16636"/>
                  </a:lnTo>
                  <a:cubicBezTo>
                    <a:pt x="10031" y="16636"/>
                    <a:pt x="10041" y="16623"/>
                    <a:pt x="10051" y="16494"/>
                  </a:cubicBezTo>
                  <a:cubicBezTo>
                    <a:pt x="10062" y="16359"/>
                    <a:pt x="10071" y="16353"/>
                    <a:pt x="10199" y="16342"/>
                  </a:cubicBezTo>
                  <a:cubicBezTo>
                    <a:pt x="10321" y="16331"/>
                    <a:pt x="10334" y="16318"/>
                    <a:pt x="10334" y="16216"/>
                  </a:cubicBezTo>
                  <a:lnTo>
                    <a:pt x="10334" y="16106"/>
                  </a:lnTo>
                  <a:lnTo>
                    <a:pt x="10082" y="16106"/>
                  </a:lnTo>
                  <a:lnTo>
                    <a:pt x="9827" y="16106"/>
                  </a:lnTo>
                  <a:close/>
                  <a:moveTo>
                    <a:pt x="10693" y="16106"/>
                  </a:moveTo>
                  <a:lnTo>
                    <a:pt x="10693" y="16371"/>
                  </a:lnTo>
                  <a:lnTo>
                    <a:pt x="10693" y="16636"/>
                  </a:lnTo>
                  <a:lnTo>
                    <a:pt x="10800" y="16636"/>
                  </a:lnTo>
                  <a:lnTo>
                    <a:pt x="10907" y="16636"/>
                  </a:lnTo>
                  <a:lnTo>
                    <a:pt x="10907" y="16371"/>
                  </a:lnTo>
                  <a:lnTo>
                    <a:pt x="10907" y="16106"/>
                  </a:lnTo>
                  <a:lnTo>
                    <a:pt x="10800" y="16106"/>
                  </a:lnTo>
                  <a:lnTo>
                    <a:pt x="10693" y="16106"/>
                  </a:lnTo>
                  <a:close/>
                  <a:moveTo>
                    <a:pt x="12708" y="16106"/>
                  </a:moveTo>
                  <a:lnTo>
                    <a:pt x="12708" y="16371"/>
                  </a:lnTo>
                  <a:lnTo>
                    <a:pt x="12708" y="16636"/>
                  </a:lnTo>
                  <a:lnTo>
                    <a:pt x="12816" y="16636"/>
                  </a:lnTo>
                  <a:cubicBezTo>
                    <a:pt x="12912" y="16636"/>
                    <a:pt x="12922" y="16623"/>
                    <a:pt x="12932" y="16494"/>
                  </a:cubicBezTo>
                  <a:cubicBezTo>
                    <a:pt x="12943" y="16359"/>
                    <a:pt x="12949" y="16353"/>
                    <a:pt x="13077" y="16342"/>
                  </a:cubicBezTo>
                  <a:cubicBezTo>
                    <a:pt x="13199" y="16331"/>
                    <a:pt x="13212" y="16318"/>
                    <a:pt x="13212" y="16216"/>
                  </a:cubicBezTo>
                  <a:lnTo>
                    <a:pt x="13212" y="16106"/>
                  </a:lnTo>
                  <a:lnTo>
                    <a:pt x="12960" y="16106"/>
                  </a:lnTo>
                  <a:lnTo>
                    <a:pt x="12708" y="16106"/>
                  </a:lnTo>
                  <a:close/>
                  <a:moveTo>
                    <a:pt x="14724" y="16106"/>
                  </a:moveTo>
                  <a:lnTo>
                    <a:pt x="14724" y="16371"/>
                  </a:lnTo>
                  <a:lnTo>
                    <a:pt x="14724" y="16636"/>
                  </a:lnTo>
                  <a:lnTo>
                    <a:pt x="14832" y="16636"/>
                  </a:lnTo>
                  <a:lnTo>
                    <a:pt x="14942" y="16636"/>
                  </a:lnTo>
                  <a:lnTo>
                    <a:pt x="14942" y="16371"/>
                  </a:lnTo>
                  <a:lnTo>
                    <a:pt x="14942" y="16106"/>
                  </a:lnTo>
                  <a:lnTo>
                    <a:pt x="14832" y="16106"/>
                  </a:lnTo>
                  <a:lnTo>
                    <a:pt x="14724" y="16106"/>
                  </a:lnTo>
                  <a:close/>
                  <a:moveTo>
                    <a:pt x="15697" y="16106"/>
                  </a:moveTo>
                  <a:cubicBezTo>
                    <a:pt x="15601" y="16106"/>
                    <a:pt x="15589" y="16118"/>
                    <a:pt x="15589" y="16219"/>
                  </a:cubicBezTo>
                  <a:cubicBezTo>
                    <a:pt x="15589" y="16320"/>
                    <a:pt x="15601" y="16332"/>
                    <a:pt x="15697" y="16332"/>
                  </a:cubicBezTo>
                  <a:cubicBezTo>
                    <a:pt x="15793" y="16332"/>
                    <a:pt x="15804" y="16320"/>
                    <a:pt x="15804" y="16219"/>
                  </a:cubicBezTo>
                  <a:cubicBezTo>
                    <a:pt x="15804" y="16118"/>
                    <a:pt x="15793" y="16106"/>
                    <a:pt x="15697" y="16106"/>
                  </a:cubicBezTo>
                  <a:close/>
                  <a:moveTo>
                    <a:pt x="16455" y="16106"/>
                  </a:moveTo>
                  <a:lnTo>
                    <a:pt x="16455" y="16371"/>
                  </a:lnTo>
                  <a:lnTo>
                    <a:pt x="16455" y="16636"/>
                  </a:lnTo>
                  <a:lnTo>
                    <a:pt x="16562" y="16636"/>
                  </a:lnTo>
                  <a:lnTo>
                    <a:pt x="16669" y="16636"/>
                  </a:lnTo>
                  <a:lnTo>
                    <a:pt x="16669" y="16371"/>
                  </a:lnTo>
                  <a:lnTo>
                    <a:pt x="16669" y="16106"/>
                  </a:lnTo>
                  <a:lnTo>
                    <a:pt x="16562" y="16106"/>
                  </a:lnTo>
                  <a:lnTo>
                    <a:pt x="16455" y="16106"/>
                  </a:lnTo>
                  <a:close/>
                  <a:moveTo>
                    <a:pt x="17136" y="16106"/>
                  </a:moveTo>
                  <a:cubicBezTo>
                    <a:pt x="17040" y="16106"/>
                    <a:pt x="17028" y="16118"/>
                    <a:pt x="17028" y="16219"/>
                  </a:cubicBezTo>
                  <a:cubicBezTo>
                    <a:pt x="17028" y="16320"/>
                    <a:pt x="17040" y="16332"/>
                    <a:pt x="17136" y="16332"/>
                  </a:cubicBezTo>
                  <a:cubicBezTo>
                    <a:pt x="17232" y="16332"/>
                    <a:pt x="17246" y="16320"/>
                    <a:pt x="17246" y="16219"/>
                  </a:cubicBezTo>
                  <a:cubicBezTo>
                    <a:pt x="17246" y="16118"/>
                    <a:pt x="17232" y="16106"/>
                    <a:pt x="17136" y="16106"/>
                  </a:cubicBezTo>
                  <a:close/>
                  <a:moveTo>
                    <a:pt x="18756" y="16106"/>
                  </a:moveTo>
                  <a:lnTo>
                    <a:pt x="18756" y="16371"/>
                  </a:lnTo>
                  <a:lnTo>
                    <a:pt x="18756" y="16636"/>
                  </a:lnTo>
                  <a:lnTo>
                    <a:pt x="18866" y="16636"/>
                  </a:lnTo>
                  <a:lnTo>
                    <a:pt x="18974" y="16636"/>
                  </a:lnTo>
                  <a:lnTo>
                    <a:pt x="18974" y="16371"/>
                  </a:lnTo>
                  <a:lnTo>
                    <a:pt x="18974" y="16106"/>
                  </a:lnTo>
                  <a:lnTo>
                    <a:pt x="18866" y="16106"/>
                  </a:lnTo>
                  <a:lnTo>
                    <a:pt x="18756" y="16106"/>
                  </a:lnTo>
                  <a:close/>
                  <a:moveTo>
                    <a:pt x="3025" y="16410"/>
                  </a:moveTo>
                  <a:cubicBezTo>
                    <a:pt x="2929" y="16410"/>
                    <a:pt x="2915" y="16422"/>
                    <a:pt x="2915" y="16523"/>
                  </a:cubicBezTo>
                  <a:cubicBezTo>
                    <a:pt x="2915" y="16624"/>
                    <a:pt x="2929" y="16636"/>
                    <a:pt x="3025" y="16636"/>
                  </a:cubicBezTo>
                  <a:cubicBezTo>
                    <a:pt x="3121" y="16636"/>
                    <a:pt x="3133" y="16624"/>
                    <a:pt x="3133" y="16523"/>
                  </a:cubicBezTo>
                  <a:cubicBezTo>
                    <a:pt x="3133" y="16422"/>
                    <a:pt x="3121" y="16410"/>
                    <a:pt x="3025" y="16410"/>
                  </a:cubicBezTo>
                  <a:close/>
                  <a:moveTo>
                    <a:pt x="15985" y="16410"/>
                  </a:moveTo>
                  <a:cubicBezTo>
                    <a:pt x="15889" y="16410"/>
                    <a:pt x="15878" y="16422"/>
                    <a:pt x="15878" y="16523"/>
                  </a:cubicBezTo>
                  <a:cubicBezTo>
                    <a:pt x="15878" y="16624"/>
                    <a:pt x="15889" y="16636"/>
                    <a:pt x="15985" y="16636"/>
                  </a:cubicBezTo>
                  <a:cubicBezTo>
                    <a:pt x="16081" y="16636"/>
                    <a:pt x="16093" y="16624"/>
                    <a:pt x="16093" y="16523"/>
                  </a:cubicBezTo>
                  <a:cubicBezTo>
                    <a:pt x="16093" y="16422"/>
                    <a:pt x="16081" y="16410"/>
                    <a:pt x="15985" y="16410"/>
                  </a:cubicBezTo>
                  <a:close/>
                  <a:moveTo>
                    <a:pt x="17424" y="16410"/>
                  </a:moveTo>
                  <a:cubicBezTo>
                    <a:pt x="17328" y="16410"/>
                    <a:pt x="17317" y="16422"/>
                    <a:pt x="17317" y="16523"/>
                  </a:cubicBezTo>
                  <a:cubicBezTo>
                    <a:pt x="17317" y="16624"/>
                    <a:pt x="17328" y="16636"/>
                    <a:pt x="17424" y="16636"/>
                  </a:cubicBezTo>
                  <a:cubicBezTo>
                    <a:pt x="17520" y="16636"/>
                    <a:pt x="17535" y="16624"/>
                    <a:pt x="17535" y="16523"/>
                  </a:cubicBezTo>
                  <a:cubicBezTo>
                    <a:pt x="17535" y="16422"/>
                    <a:pt x="17520" y="16410"/>
                    <a:pt x="17424" y="16410"/>
                  </a:cubicBezTo>
                  <a:close/>
                  <a:moveTo>
                    <a:pt x="899" y="16714"/>
                  </a:moveTo>
                  <a:lnTo>
                    <a:pt x="899" y="16827"/>
                  </a:lnTo>
                  <a:lnTo>
                    <a:pt x="899" y="16936"/>
                  </a:lnTo>
                  <a:lnTo>
                    <a:pt x="1322" y="16949"/>
                  </a:lnTo>
                  <a:lnTo>
                    <a:pt x="1746" y="16959"/>
                  </a:lnTo>
                  <a:lnTo>
                    <a:pt x="1755" y="17253"/>
                  </a:lnTo>
                  <a:lnTo>
                    <a:pt x="1767" y="17547"/>
                  </a:lnTo>
                  <a:lnTo>
                    <a:pt x="1872" y="17547"/>
                  </a:lnTo>
                  <a:lnTo>
                    <a:pt x="1976" y="17547"/>
                  </a:lnTo>
                  <a:lnTo>
                    <a:pt x="1988" y="17253"/>
                  </a:lnTo>
                  <a:lnTo>
                    <a:pt x="1997" y="16959"/>
                  </a:lnTo>
                  <a:lnTo>
                    <a:pt x="2132" y="16946"/>
                  </a:lnTo>
                  <a:cubicBezTo>
                    <a:pt x="2255" y="16935"/>
                    <a:pt x="2267" y="16925"/>
                    <a:pt x="2267" y="16823"/>
                  </a:cubicBezTo>
                  <a:lnTo>
                    <a:pt x="2267" y="16714"/>
                  </a:lnTo>
                  <a:lnTo>
                    <a:pt x="1583" y="16714"/>
                  </a:lnTo>
                  <a:lnTo>
                    <a:pt x="899" y="16714"/>
                  </a:lnTo>
                  <a:close/>
                  <a:moveTo>
                    <a:pt x="20594" y="16714"/>
                  </a:moveTo>
                  <a:cubicBezTo>
                    <a:pt x="20498" y="16714"/>
                    <a:pt x="20486" y="16725"/>
                    <a:pt x="20486" y="16827"/>
                  </a:cubicBezTo>
                  <a:cubicBezTo>
                    <a:pt x="20486" y="16928"/>
                    <a:pt x="20498" y="16940"/>
                    <a:pt x="20594" y="16940"/>
                  </a:cubicBezTo>
                  <a:cubicBezTo>
                    <a:pt x="20690" y="16940"/>
                    <a:pt x="20701" y="16928"/>
                    <a:pt x="20701" y="16827"/>
                  </a:cubicBezTo>
                  <a:cubicBezTo>
                    <a:pt x="20701" y="16725"/>
                    <a:pt x="20690" y="16714"/>
                    <a:pt x="20594" y="16714"/>
                  </a:cubicBezTo>
                  <a:close/>
                  <a:moveTo>
                    <a:pt x="433" y="17017"/>
                  </a:moveTo>
                  <a:cubicBezTo>
                    <a:pt x="337" y="17017"/>
                    <a:pt x="325" y="17029"/>
                    <a:pt x="325" y="17130"/>
                  </a:cubicBezTo>
                  <a:cubicBezTo>
                    <a:pt x="325" y="17231"/>
                    <a:pt x="337" y="17243"/>
                    <a:pt x="433" y="17243"/>
                  </a:cubicBezTo>
                  <a:cubicBezTo>
                    <a:pt x="529" y="17243"/>
                    <a:pt x="540" y="17231"/>
                    <a:pt x="540" y="17130"/>
                  </a:cubicBezTo>
                  <a:cubicBezTo>
                    <a:pt x="540" y="17029"/>
                    <a:pt x="529" y="17017"/>
                    <a:pt x="433" y="17017"/>
                  </a:cubicBezTo>
                  <a:close/>
                  <a:moveTo>
                    <a:pt x="5903" y="17017"/>
                  </a:moveTo>
                  <a:cubicBezTo>
                    <a:pt x="5807" y="17017"/>
                    <a:pt x="5796" y="17029"/>
                    <a:pt x="5796" y="17130"/>
                  </a:cubicBezTo>
                  <a:cubicBezTo>
                    <a:pt x="5796" y="17231"/>
                    <a:pt x="5807" y="17243"/>
                    <a:pt x="5903" y="17243"/>
                  </a:cubicBezTo>
                  <a:cubicBezTo>
                    <a:pt x="5999" y="17243"/>
                    <a:pt x="6014" y="17231"/>
                    <a:pt x="6014" y="17130"/>
                  </a:cubicBezTo>
                  <a:cubicBezTo>
                    <a:pt x="6014" y="17029"/>
                    <a:pt x="5999" y="17017"/>
                    <a:pt x="5903" y="17017"/>
                  </a:cubicBezTo>
                  <a:close/>
                  <a:moveTo>
                    <a:pt x="8787" y="17017"/>
                  </a:moveTo>
                  <a:cubicBezTo>
                    <a:pt x="8691" y="17017"/>
                    <a:pt x="8681" y="17030"/>
                    <a:pt x="8671" y="17159"/>
                  </a:cubicBezTo>
                  <a:cubicBezTo>
                    <a:pt x="8660" y="17294"/>
                    <a:pt x="8651" y="17300"/>
                    <a:pt x="8523" y="17311"/>
                  </a:cubicBezTo>
                  <a:cubicBezTo>
                    <a:pt x="8401" y="17322"/>
                    <a:pt x="8388" y="17335"/>
                    <a:pt x="8388" y="17434"/>
                  </a:cubicBezTo>
                  <a:cubicBezTo>
                    <a:pt x="8388" y="17532"/>
                    <a:pt x="8401" y="17543"/>
                    <a:pt x="8523" y="17553"/>
                  </a:cubicBezTo>
                  <a:cubicBezTo>
                    <a:pt x="8651" y="17564"/>
                    <a:pt x="8660" y="17574"/>
                    <a:pt x="8671" y="17708"/>
                  </a:cubicBezTo>
                  <a:cubicBezTo>
                    <a:pt x="8681" y="17838"/>
                    <a:pt x="8691" y="17850"/>
                    <a:pt x="8787" y="17850"/>
                  </a:cubicBezTo>
                  <a:lnTo>
                    <a:pt x="8892" y="17850"/>
                  </a:lnTo>
                  <a:lnTo>
                    <a:pt x="8892" y="17434"/>
                  </a:lnTo>
                  <a:lnTo>
                    <a:pt x="8892" y="17017"/>
                  </a:lnTo>
                  <a:lnTo>
                    <a:pt x="8787" y="17017"/>
                  </a:lnTo>
                  <a:close/>
                  <a:moveTo>
                    <a:pt x="10693" y="17017"/>
                  </a:moveTo>
                  <a:lnTo>
                    <a:pt x="10693" y="17282"/>
                  </a:lnTo>
                  <a:lnTo>
                    <a:pt x="10693" y="17547"/>
                  </a:lnTo>
                  <a:lnTo>
                    <a:pt x="10800" y="17547"/>
                  </a:lnTo>
                  <a:lnTo>
                    <a:pt x="10907" y="17547"/>
                  </a:lnTo>
                  <a:lnTo>
                    <a:pt x="10907" y="17282"/>
                  </a:lnTo>
                  <a:lnTo>
                    <a:pt x="10907" y="17017"/>
                  </a:lnTo>
                  <a:lnTo>
                    <a:pt x="10800" y="17017"/>
                  </a:lnTo>
                  <a:lnTo>
                    <a:pt x="10693" y="17017"/>
                  </a:lnTo>
                  <a:close/>
                  <a:moveTo>
                    <a:pt x="11954" y="17017"/>
                  </a:moveTo>
                  <a:cubicBezTo>
                    <a:pt x="11858" y="17017"/>
                    <a:pt x="11846" y="17029"/>
                    <a:pt x="11846" y="17130"/>
                  </a:cubicBezTo>
                  <a:cubicBezTo>
                    <a:pt x="11846" y="17231"/>
                    <a:pt x="11858" y="17243"/>
                    <a:pt x="11954" y="17243"/>
                  </a:cubicBezTo>
                  <a:cubicBezTo>
                    <a:pt x="12050" y="17243"/>
                    <a:pt x="12061" y="17231"/>
                    <a:pt x="12061" y="17130"/>
                  </a:cubicBezTo>
                  <a:cubicBezTo>
                    <a:pt x="12061" y="17029"/>
                    <a:pt x="12050" y="17017"/>
                    <a:pt x="11954" y="17017"/>
                  </a:cubicBezTo>
                  <a:close/>
                  <a:moveTo>
                    <a:pt x="6373" y="17321"/>
                  </a:moveTo>
                  <a:lnTo>
                    <a:pt x="6373" y="17434"/>
                  </a:lnTo>
                  <a:lnTo>
                    <a:pt x="6373" y="17547"/>
                  </a:lnTo>
                  <a:lnTo>
                    <a:pt x="6768" y="17547"/>
                  </a:lnTo>
                  <a:lnTo>
                    <a:pt x="7164" y="17547"/>
                  </a:lnTo>
                  <a:lnTo>
                    <a:pt x="7164" y="17434"/>
                  </a:lnTo>
                  <a:lnTo>
                    <a:pt x="7164" y="17321"/>
                  </a:lnTo>
                  <a:lnTo>
                    <a:pt x="6768" y="17321"/>
                  </a:lnTo>
                  <a:lnTo>
                    <a:pt x="6373" y="17321"/>
                  </a:lnTo>
                  <a:close/>
                  <a:moveTo>
                    <a:pt x="9254" y="17321"/>
                  </a:moveTo>
                  <a:lnTo>
                    <a:pt x="9254" y="17434"/>
                  </a:lnTo>
                  <a:lnTo>
                    <a:pt x="9254" y="17547"/>
                  </a:lnTo>
                  <a:lnTo>
                    <a:pt x="9649" y="17547"/>
                  </a:lnTo>
                  <a:lnTo>
                    <a:pt x="10045" y="17547"/>
                  </a:lnTo>
                  <a:lnTo>
                    <a:pt x="10045" y="17434"/>
                  </a:lnTo>
                  <a:lnTo>
                    <a:pt x="10045" y="17321"/>
                  </a:lnTo>
                  <a:lnTo>
                    <a:pt x="9649" y="17321"/>
                  </a:lnTo>
                  <a:lnTo>
                    <a:pt x="9254" y="17321"/>
                  </a:lnTo>
                  <a:close/>
                  <a:moveTo>
                    <a:pt x="11665" y="17321"/>
                  </a:moveTo>
                  <a:cubicBezTo>
                    <a:pt x="11569" y="17321"/>
                    <a:pt x="11558" y="17333"/>
                    <a:pt x="11558" y="17434"/>
                  </a:cubicBezTo>
                  <a:cubicBezTo>
                    <a:pt x="11558" y="17535"/>
                    <a:pt x="11569" y="17547"/>
                    <a:pt x="11665" y="17547"/>
                  </a:cubicBezTo>
                  <a:cubicBezTo>
                    <a:pt x="11761" y="17547"/>
                    <a:pt x="11773" y="17535"/>
                    <a:pt x="11773" y="17434"/>
                  </a:cubicBezTo>
                  <a:cubicBezTo>
                    <a:pt x="11773" y="17333"/>
                    <a:pt x="11761" y="17321"/>
                    <a:pt x="11665" y="17321"/>
                  </a:cubicBezTo>
                  <a:close/>
                  <a:moveTo>
                    <a:pt x="13681" y="17321"/>
                  </a:moveTo>
                  <a:cubicBezTo>
                    <a:pt x="13585" y="17321"/>
                    <a:pt x="13574" y="17333"/>
                    <a:pt x="13574" y="17434"/>
                  </a:cubicBezTo>
                  <a:cubicBezTo>
                    <a:pt x="13574" y="17535"/>
                    <a:pt x="13585" y="17547"/>
                    <a:pt x="13681" y="17547"/>
                  </a:cubicBezTo>
                  <a:cubicBezTo>
                    <a:pt x="13777" y="17547"/>
                    <a:pt x="13788" y="17535"/>
                    <a:pt x="13788" y="17434"/>
                  </a:cubicBezTo>
                  <a:cubicBezTo>
                    <a:pt x="13788" y="17333"/>
                    <a:pt x="13777" y="17321"/>
                    <a:pt x="13681" y="17321"/>
                  </a:cubicBezTo>
                  <a:close/>
                  <a:moveTo>
                    <a:pt x="14832" y="17321"/>
                  </a:moveTo>
                  <a:cubicBezTo>
                    <a:pt x="14736" y="17321"/>
                    <a:pt x="14724" y="17333"/>
                    <a:pt x="14724" y="17434"/>
                  </a:cubicBezTo>
                  <a:cubicBezTo>
                    <a:pt x="14724" y="17535"/>
                    <a:pt x="14736" y="17547"/>
                    <a:pt x="14832" y="17547"/>
                  </a:cubicBezTo>
                  <a:cubicBezTo>
                    <a:pt x="14928" y="17547"/>
                    <a:pt x="14942" y="17535"/>
                    <a:pt x="14942" y="17434"/>
                  </a:cubicBezTo>
                  <a:cubicBezTo>
                    <a:pt x="14942" y="17333"/>
                    <a:pt x="14928" y="17321"/>
                    <a:pt x="14832" y="17321"/>
                  </a:cubicBezTo>
                  <a:close/>
                  <a:moveTo>
                    <a:pt x="16562" y="17321"/>
                  </a:moveTo>
                  <a:cubicBezTo>
                    <a:pt x="16466" y="17321"/>
                    <a:pt x="16455" y="17333"/>
                    <a:pt x="16455" y="17434"/>
                  </a:cubicBezTo>
                  <a:cubicBezTo>
                    <a:pt x="16455" y="17535"/>
                    <a:pt x="16466" y="17547"/>
                    <a:pt x="16562" y="17547"/>
                  </a:cubicBezTo>
                  <a:cubicBezTo>
                    <a:pt x="16658" y="17547"/>
                    <a:pt x="16669" y="17535"/>
                    <a:pt x="16669" y="17434"/>
                  </a:cubicBezTo>
                  <a:cubicBezTo>
                    <a:pt x="16669" y="17333"/>
                    <a:pt x="16658" y="17321"/>
                    <a:pt x="16562" y="17321"/>
                  </a:cubicBezTo>
                  <a:close/>
                  <a:moveTo>
                    <a:pt x="18289" y="17321"/>
                  </a:moveTo>
                  <a:cubicBezTo>
                    <a:pt x="18193" y="17321"/>
                    <a:pt x="18182" y="17333"/>
                    <a:pt x="18182" y="17434"/>
                  </a:cubicBezTo>
                  <a:cubicBezTo>
                    <a:pt x="18182" y="17535"/>
                    <a:pt x="18193" y="17547"/>
                    <a:pt x="18289" y="17547"/>
                  </a:cubicBezTo>
                  <a:cubicBezTo>
                    <a:pt x="18385" y="17547"/>
                    <a:pt x="18397" y="17535"/>
                    <a:pt x="18397" y="17434"/>
                  </a:cubicBezTo>
                  <a:cubicBezTo>
                    <a:pt x="18397" y="17333"/>
                    <a:pt x="18385" y="17321"/>
                    <a:pt x="18289" y="17321"/>
                  </a:cubicBezTo>
                  <a:close/>
                  <a:moveTo>
                    <a:pt x="18866" y="17321"/>
                  </a:moveTo>
                  <a:cubicBezTo>
                    <a:pt x="18770" y="17321"/>
                    <a:pt x="18756" y="17333"/>
                    <a:pt x="18756" y="17434"/>
                  </a:cubicBezTo>
                  <a:cubicBezTo>
                    <a:pt x="18756" y="17535"/>
                    <a:pt x="18770" y="17547"/>
                    <a:pt x="18866" y="17547"/>
                  </a:cubicBezTo>
                  <a:cubicBezTo>
                    <a:pt x="18962" y="17547"/>
                    <a:pt x="18974" y="17535"/>
                    <a:pt x="18974" y="17434"/>
                  </a:cubicBezTo>
                  <a:cubicBezTo>
                    <a:pt x="18974" y="17333"/>
                    <a:pt x="18962" y="17321"/>
                    <a:pt x="18866" y="17321"/>
                  </a:cubicBezTo>
                  <a:close/>
                  <a:moveTo>
                    <a:pt x="20017" y="17321"/>
                  </a:moveTo>
                  <a:cubicBezTo>
                    <a:pt x="19921" y="17321"/>
                    <a:pt x="19909" y="17333"/>
                    <a:pt x="19909" y="17434"/>
                  </a:cubicBezTo>
                  <a:cubicBezTo>
                    <a:pt x="19909" y="17535"/>
                    <a:pt x="19921" y="17547"/>
                    <a:pt x="20017" y="17547"/>
                  </a:cubicBezTo>
                  <a:cubicBezTo>
                    <a:pt x="20113" y="17547"/>
                    <a:pt x="20124" y="17535"/>
                    <a:pt x="20124" y="17434"/>
                  </a:cubicBezTo>
                  <a:cubicBezTo>
                    <a:pt x="20124" y="17333"/>
                    <a:pt x="20113" y="17321"/>
                    <a:pt x="20017" y="17321"/>
                  </a:cubicBezTo>
                  <a:close/>
                  <a:moveTo>
                    <a:pt x="20594" y="17321"/>
                  </a:moveTo>
                  <a:cubicBezTo>
                    <a:pt x="20498" y="17321"/>
                    <a:pt x="20486" y="17333"/>
                    <a:pt x="20486" y="17434"/>
                  </a:cubicBezTo>
                  <a:cubicBezTo>
                    <a:pt x="20486" y="17535"/>
                    <a:pt x="20498" y="17547"/>
                    <a:pt x="20594" y="17547"/>
                  </a:cubicBezTo>
                  <a:cubicBezTo>
                    <a:pt x="20690" y="17547"/>
                    <a:pt x="20701" y="17535"/>
                    <a:pt x="20701" y="17434"/>
                  </a:cubicBezTo>
                  <a:cubicBezTo>
                    <a:pt x="20701" y="17333"/>
                    <a:pt x="20690" y="17321"/>
                    <a:pt x="20594" y="17321"/>
                  </a:cubicBezTo>
                  <a:close/>
                  <a:moveTo>
                    <a:pt x="11954" y="17925"/>
                  </a:moveTo>
                  <a:cubicBezTo>
                    <a:pt x="11858" y="17925"/>
                    <a:pt x="11846" y="17937"/>
                    <a:pt x="11846" y="18038"/>
                  </a:cubicBezTo>
                  <a:cubicBezTo>
                    <a:pt x="11846" y="18139"/>
                    <a:pt x="11858" y="18154"/>
                    <a:pt x="11954" y="18154"/>
                  </a:cubicBezTo>
                  <a:cubicBezTo>
                    <a:pt x="12050" y="18154"/>
                    <a:pt x="12061" y="18139"/>
                    <a:pt x="12061" y="18038"/>
                  </a:cubicBezTo>
                  <a:cubicBezTo>
                    <a:pt x="12061" y="17937"/>
                    <a:pt x="12050" y="17925"/>
                    <a:pt x="11954" y="17925"/>
                  </a:cubicBezTo>
                  <a:close/>
                  <a:moveTo>
                    <a:pt x="17136" y="17925"/>
                  </a:moveTo>
                  <a:cubicBezTo>
                    <a:pt x="17040" y="17925"/>
                    <a:pt x="17028" y="17937"/>
                    <a:pt x="17028" y="18038"/>
                  </a:cubicBezTo>
                  <a:cubicBezTo>
                    <a:pt x="17028" y="18139"/>
                    <a:pt x="17040" y="18154"/>
                    <a:pt x="17136" y="18154"/>
                  </a:cubicBezTo>
                  <a:cubicBezTo>
                    <a:pt x="17232" y="18154"/>
                    <a:pt x="17246" y="18139"/>
                    <a:pt x="17246" y="18038"/>
                  </a:cubicBezTo>
                  <a:cubicBezTo>
                    <a:pt x="17246" y="17937"/>
                    <a:pt x="17232" y="17925"/>
                    <a:pt x="17136" y="17925"/>
                  </a:cubicBezTo>
                  <a:close/>
                  <a:moveTo>
                    <a:pt x="20305" y="17925"/>
                  </a:moveTo>
                  <a:cubicBezTo>
                    <a:pt x="20209" y="17925"/>
                    <a:pt x="20198" y="17937"/>
                    <a:pt x="20198" y="18038"/>
                  </a:cubicBezTo>
                  <a:cubicBezTo>
                    <a:pt x="20198" y="18139"/>
                    <a:pt x="20209" y="18154"/>
                    <a:pt x="20305" y="18154"/>
                  </a:cubicBezTo>
                  <a:cubicBezTo>
                    <a:pt x="20401" y="18154"/>
                    <a:pt x="20413" y="18139"/>
                    <a:pt x="20413" y="18038"/>
                  </a:cubicBezTo>
                  <a:cubicBezTo>
                    <a:pt x="20413" y="17937"/>
                    <a:pt x="20401" y="17925"/>
                    <a:pt x="20305" y="17925"/>
                  </a:cubicBezTo>
                  <a:close/>
                  <a:moveTo>
                    <a:pt x="3694" y="18057"/>
                  </a:moveTo>
                  <a:cubicBezTo>
                    <a:pt x="3683" y="18054"/>
                    <a:pt x="3665" y="18060"/>
                    <a:pt x="3636" y="18076"/>
                  </a:cubicBezTo>
                  <a:cubicBezTo>
                    <a:pt x="3596" y="18099"/>
                    <a:pt x="3565" y="18125"/>
                    <a:pt x="3565" y="18135"/>
                  </a:cubicBezTo>
                  <a:cubicBezTo>
                    <a:pt x="3565" y="18144"/>
                    <a:pt x="3596" y="18154"/>
                    <a:pt x="3636" y="18154"/>
                  </a:cubicBezTo>
                  <a:cubicBezTo>
                    <a:pt x="3677" y="18154"/>
                    <a:pt x="3709" y="18129"/>
                    <a:pt x="3709" y="18096"/>
                  </a:cubicBezTo>
                  <a:cubicBezTo>
                    <a:pt x="3709" y="18073"/>
                    <a:pt x="3705" y="18060"/>
                    <a:pt x="3694" y="18057"/>
                  </a:cubicBezTo>
                  <a:close/>
                  <a:moveTo>
                    <a:pt x="4464" y="18228"/>
                  </a:moveTo>
                  <a:cubicBezTo>
                    <a:pt x="4368" y="18228"/>
                    <a:pt x="4357" y="18240"/>
                    <a:pt x="4357" y="18341"/>
                  </a:cubicBezTo>
                  <a:cubicBezTo>
                    <a:pt x="4357" y="18442"/>
                    <a:pt x="4368" y="18458"/>
                    <a:pt x="4464" y="18458"/>
                  </a:cubicBezTo>
                  <a:cubicBezTo>
                    <a:pt x="4560" y="18458"/>
                    <a:pt x="4572" y="18442"/>
                    <a:pt x="4572" y="18341"/>
                  </a:cubicBezTo>
                  <a:cubicBezTo>
                    <a:pt x="4572" y="18240"/>
                    <a:pt x="4560" y="18228"/>
                    <a:pt x="4464" y="18228"/>
                  </a:cubicBezTo>
                  <a:close/>
                  <a:moveTo>
                    <a:pt x="5041" y="18228"/>
                  </a:moveTo>
                  <a:cubicBezTo>
                    <a:pt x="4945" y="18228"/>
                    <a:pt x="4934" y="18240"/>
                    <a:pt x="4934" y="18341"/>
                  </a:cubicBezTo>
                  <a:cubicBezTo>
                    <a:pt x="4934" y="18442"/>
                    <a:pt x="4945" y="18458"/>
                    <a:pt x="5041" y="18458"/>
                  </a:cubicBezTo>
                  <a:cubicBezTo>
                    <a:pt x="5137" y="18458"/>
                    <a:pt x="5148" y="18442"/>
                    <a:pt x="5148" y="18341"/>
                  </a:cubicBezTo>
                  <a:cubicBezTo>
                    <a:pt x="5148" y="18240"/>
                    <a:pt x="5137" y="18228"/>
                    <a:pt x="5041" y="18228"/>
                  </a:cubicBezTo>
                  <a:close/>
                  <a:moveTo>
                    <a:pt x="6949" y="18228"/>
                  </a:moveTo>
                  <a:lnTo>
                    <a:pt x="6949" y="18493"/>
                  </a:lnTo>
                  <a:lnTo>
                    <a:pt x="6949" y="18758"/>
                  </a:lnTo>
                  <a:lnTo>
                    <a:pt x="7057" y="18758"/>
                  </a:lnTo>
                  <a:lnTo>
                    <a:pt x="7164" y="18758"/>
                  </a:lnTo>
                  <a:lnTo>
                    <a:pt x="7164" y="18493"/>
                  </a:lnTo>
                  <a:lnTo>
                    <a:pt x="7164" y="18228"/>
                  </a:lnTo>
                  <a:lnTo>
                    <a:pt x="7057" y="18228"/>
                  </a:lnTo>
                  <a:lnTo>
                    <a:pt x="6949" y="18228"/>
                  </a:lnTo>
                  <a:close/>
                  <a:moveTo>
                    <a:pt x="7812" y="18228"/>
                  </a:moveTo>
                  <a:lnTo>
                    <a:pt x="7812" y="18493"/>
                  </a:lnTo>
                  <a:lnTo>
                    <a:pt x="7812" y="18758"/>
                  </a:lnTo>
                  <a:lnTo>
                    <a:pt x="7919" y="18758"/>
                  </a:lnTo>
                  <a:cubicBezTo>
                    <a:pt x="8015" y="18758"/>
                    <a:pt x="8025" y="18745"/>
                    <a:pt x="8036" y="18616"/>
                  </a:cubicBezTo>
                  <a:cubicBezTo>
                    <a:pt x="8046" y="18481"/>
                    <a:pt x="8055" y="18475"/>
                    <a:pt x="8183" y="18464"/>
                  </a:cubicBezTo>
                  <a:cubicBezTo>
                    <a:pt x="8306" y="18453"/>
                    <a:pt x="8318" y="18443"/>
                    <a:pt x="8318" y="18341"/>
                  </a:cubicBezTo>
                  <a:lnTo>
                    <a:pt x="8318" y="18228"/>
                  </a:lnTo>
                  <a:lnTo>
                    <a:pt x="8063" y="18228"/>
                  </a:lnTo>
                  <a:lnTo>
                    <a:pt x="7812" y="18228"/>
                  </a:lnTo>
                  <a:close/>
                  <a:moveTo>
                    <a:pt x="8784" y="18228"/>
                  </a:moveTo>
                  <a:cubicBezTo>
                    <a:pt x="8688" y="18228"/>
                    <a:pt x="8677" y="18240"/>
                    <a:pt x="8677" y="18341"/>
                  </a:cubicBezTo>
                  <a:cubicBezTo>
                    <a:pt x="8677" y="18442"/>
                    <a:pt x="8688" y="18458"/>
                    <a:pt x="8784" y="18458"/>
                  </a:cubicBezTo>
                  <a:cubicBezTo>
                    <a:pt x="8880" y="18458"/>
                    <a:pt x="8892" y="18442"/>
                    <a:pt x="8892" y="18341"/>
                  </a:cubicBezTo>
                  <a:cubicBezTo>
                    <a:pt x="8892" y="18240"/>
                    <a:pt x="8880" y="18228"/>
                    <a:pt x="8784" y="18228"/>
                  </a:cubicBezTo>
                  <a:close/>
                  <a:moveTo>
                    <a:pt x="11088" y="18228"/>
                  </a:moveTo>
                  <a:cubicBezTo>
                    <a:pt x="10992" y="18228"/>
                    <a:pt x="10981" y="18240"/>
                    <a:pt x="10981" y="18341"/>
                  </a:cubicBezTo>
                  <a:cubicBezTo>
                    <a:pt x="10981" y="18442"/>
                    <a:pt x="10992" y="18458"/>
                    <a:pt x="11088" y="18458"/>
                  </a:cubicBezTo>
                  <a:cubicBezTo>
                    <a:pt x="11184" y="18458"/>
                    <a:pt x="11196" y="18442"/>
                    <a:pt x="11196" y="18341"/>
                  </a:cubicBezTo>
                  <a:cubicBezTo>
                    <a:pt x="11196" y="18240"/>
                    <a:pt x="11184" y="18228"/>
                    <a:pt x="11088" y="18228"/>
                  </a:cubicBezTo>
                  <a:close/>
                  <a:moveTo>
                    <a:pt x="11665" y="18228"/>
                  </a:moveTo>
                  <a:cubicBezTo>
                    <a:pt x="11569" y="18228"/>
                    <a:pt x="11558" y="18240"/>
                    <a:pt x="11558" y="18341"/>
                  </a:cubicBezTo>
                  <a:cubicBezTo>
                    <a:pt x="11558" y="18442"/>
                    <a:pt x="11569" y="18458"/>
                    <a:pt x="11665" y="18458"/>
                  </a:cubicBezTo>
                  <a:cubicBezTo>
                    <a:pt x="11761" y="18458"/>
                    <a:pt x="11773" y="18442"/>
                    <a:pt x="11773" y="18341"/>
                  </a:cubicBezTo>
                  <a:cubicBezTo>
                    <a:pt x="11773" y="18240"/>
                    <a:pt x="11761" y="18228"/>
                    <a:pt x="11665" y="18228"/>
                  </a:cubicBezTo>
                  <a:close/>
                  <a:moveTo>
                    <a:pt x="12708" y="18228"/>
                  </a:moveTo>
                  <a:lnTo>
                    <a:pt x="12708" y="18493"/>
                  </a:lnTo>
                  <a:lnTo>
                    <a:pt x="12708" y="18758"/>
                  </a:lnTo>
                  <a:lnTo>
                    <a:pt x="12816" y="18758"/>
                  </a:lnTo>
                  <a:lnTo>
                    <a:pt x="12926" y="18758"/>
                  </a:lnTo>
                  <a:lnTo>
                    <a:pt x="12926" y="18493"/>
                  </a:lnTo>
                  <a:lnTo>
                    <a:pt x="12926" y="18228"/>
                  </a:lnTo>
                  <a:lnTo>
                    <a:pt x="12816" y="18228"/>
                  </a:lnTo>
                  <a:lnTo>
                    <a:pt x="12708" y="18228"/>
                  </a:lnTo>
                  <a:close/>
                  <a:moveTo>
                    <a:pt x="13681" y="18228"/>
                  </a:moveTo>
                  <a:cubicBezTo>
                    <a:pt x="13585" y="18228"/>
                    <a:pt x="13574" y="18240"/>
                    <a:pt x="13574" y="18341"/>
                  </a:cubicBezTo>
                  <a:cubicBezTo>
                    <a:pt x="13574" y="18442"/>
                    <a:pt x="13585" y="18458"/>
                    <a:pt x="13681" y="18458"/>
                  </a:cubicBezTo>
                  <a:cubicBezTo>
                    <a:pt x="13777" y="18458"/>
                    <a:pt x="13788" y="18442"/>
                    <a:pt x="13788" y="18341"/>
                  </a:cubicBezTo>
                  <a:cubicBezTo>
                    <a:pt x="13788" y="18240"/>
                    <a:pt x="13777" y="18228"/>
                    <a:pt x="13681" y="18228"/>
                  </a:cubicBezTo>
                  <a:close/>
                  <a:moveTo>
                    <a:pt x="14724" y="18228"/>
                  </a:moveTo>
                  <a:lnTo>
                    <a:pt x="14724" y="18493"/>
                  </a:lnTo>
                  <a:lnTo>
                    <a:pt x="14724" y="18758"/>
                  </a:lnTo>
                  <a:lnTo>
                    <a:pt x="14832" y="18758"/>
                  </a:lnTo>
                  <a:lnTo>
                    <a:pt x="14942" y="18758"/>
                  </a:lnTo>
                  <a:lnTo>
                    <a:pt x="14942" y="18493"/>
                  </a:lnTo>
                  <a:lnTo>
                    <a:pt x="14942" y="18228"/>
                  </a:lnTo>
                  <a:lnTo>
                    <a:pt x="14832" y="18228"/>
                  </a:lnTo>
                  <a:lnTo>
                    <a:pt x="14724" y="18228"/>
                  </a:lnTo>
                  <a:close/>
                  <a:moveTo>
                    <a:pt x="16274" y="18228"/>
                  </a:moveTo>
                  <a:cubicBezTo>
                    <a:pt x="16178" y="18228"/>
                    <a:pt x="16166" y="18240"/>
                    <a:pt x="16166" y="18341"/>
                  </a:cubicBezTo>
                  <a:cubicBezTo>
                    <a:pt x="16166" y="18442"/>
                    <a:pt x="16178" y="18458"/>
                    <a:pt x="16274" y="18458"/>
                  </a:cubicBezTo>
                  <a:cubicBezTo>
                    <a:pt x="16370" y="18458"/>
                    <a:pt x="16381" y="18442"/>
                    <a:pt x="16381" y="18341"/>
                  </a:cubicBezTo>
                  <a:cubicBezTo>
                    <a:pt x="16381" y="18240"/>
                    <a:pt x="16370" y="18228"/>
                    <a:pt x="16274" y="18228"/>
                  </a:cubicBezTo>
                  <a:close/>
                  <a:moveTo>
                    <a:pt x="17605" y="18228"/>
                  </a:moveTo>
                  <a:lnTo>
                    <a:pt x="17605" y="18645"/>
                  </a:lnTo>
                  <a:lnTo>
                    <a:pt x="17605" y="19061"/>
                  </a:lnTo>
                  <a:lnTo>
                    <a:pt x="17713" y="19061"/>
                  </a:lnTo>
                  <a:lnTo>
                    <a:pt x="17820" y="19061"/>
                  </a:lnTo>
                  <a:lnTo>
                    <a:pt x="17820" y="18645"/>
                  </a:lnTo>
                  <a:lnTo>
                    <a:pt x="17820" y="18228"/>
                  </a:lnTo>
                  <a:lnTo>
                    <a:pt x="17713" y="18228"/>
                  </a:lnTo>
                  <a:lnTo>
                    <a:pt x="17605" y="18228"/>
                  </a:lnTo>
                  <a:close/>
                  <a:moveTo>
                    <a:pt x="18866" y="18228"/>
                  </a:moveTo>
                  <a:cubicBezTo>
                    <a:pt x="18770" y="18228"/>
                    <a:pt x="18756" y="18240"/>
                    <a:pt x="18756" y="18341"/>
                  </a:cubicBezTo>
                  <a:cubicBezTo>
                    <a:pt x="18756" y="18442"/>
                    <a:pt x="18770" y="18458"/>
                    <a:pt x="18866" y="18458"/>
                  </a:cubicBezTo>
                  <a:cubicBezTo>
                    <a:pt x="18962" y="18458"/>
                    <a:pt x="18974" y="18442"/>
                    <a:pt x="18974" y="18341"/>
                  </a:cubicBezTo>
                  <a:cubicBezTo>
                    <a:pt x="18974" y="18240"/>
                    <a:pt x="18962" y="18228"/>
                    <a:pt x="18866" y="18228"/>
                  </a:cubicBezTo>
                  <a:close/>
                  <a:moveTo>
                    <a:pt x="20882" y="18228"/>
                  </a:moveTo>
                  <a:cubicBezTo>
                    <a:pt x="20786" y="18228"/>
                    <a:pt x="20775" y="18240"/>
                    <a:pt x="20775" y="18341"/>
                  </a:cubicBezTo>
                  <a:cubicBezTo>
                    <a:pt x="20775" y="18442"/>
                    <a:pt x="20786" y="18458"/>
                    <a:pt x="20882" y="18458"/>
                  </a:cubicBezTo>
                  <a:cubicBezTo>
                    <a:pt x="20978" y="18458"/>
                    <a:pt x="20989" y="18442"/>
                    <a:pt x="20989" y="18341"/>
                  </a:cubicBezTo>
                  <a:cubicBezTo>
                    <a:pt x="20989" y="18240"/>
                    <a:pt x="20978" y="18228"/>
                    <a:pt x="20882" y="18228"/>
                  </a:cubicBezTo>
                  <a:close/>
                  <a:moveTo>
                    <a:pt x="3887" y="18532"/>
                  </a:moveTo>
                  <a:cubicBezTo>
                    <a:pt x="3791" y="18532"/>
                    <a:pt x="3780" y="18544"/>
                    <a:pt x="3780" y="18645"/>
                  </a:cubicBezTo>
                  <a:cubicBezTo>
                    <a:pt x="3780" y="18746"/>
                    <a:pt x="3791" y="18758"/>
                    <a:pt x="3887" y="18758"/>
                  </a:cubicBezTo>
                  <a:cubicBezTo>
                    <a:pt x="3983" y="18758"/>
                    <a:pt x="3995" y="18746"/>
                    <a:pt x="3995" y="18645"/>
                  </a:cubicBezTo>
                  <a:cubicBezTo>
                    <a:pt x="3995" y="18544"/>
                    <a:pt x="3983" y="18532"/>
                    <a:pt x="3887" y="18532"/>
                  </a:cubicBezTo>
                  <a:close/>
                  <a:moveTo>
                    <a:pt x="9649" y="18532"/>
                  </a:moveTo>
                  <a:cubicBezTo>
                    <a:pt x="9553" y="18532"/>
                    <a:pt x="9542" y="18544"/>
                    <a:pt x="9542" y="18645"/>
                  </a:cubicBezTo>
                  <a:cubicBezTo>
                    <a:pt x="9542" y="18746"/>
                    <a:pt x="9553" y="18758"/>
                    <a:pt x="9649" y="18758"/>
                  </a:cubicBezTo>
                  <a:cubicBezTo>
                    <a:pt x="9745" y="18758"/>
                    <a:pt x="9757" y="18746"/>
                    <a:pt x="9757" y="18645"/>
                  </a:cubicBezTo>
                  <a:cubicBezTo>
                    <a:pt x="9757" y="18544"/>
                    <a:pt x="9745" y="18532"/>
                    <a:pt x="9649" y="18532"/>
                  </a:cubicBezTo>
                  <a:close/>
                  <a:moveTo>
                    <a:pt x="13969" y="18532"/>
                  </a:moveTo>
                  <a:cubicBezTo>
                    <a:pt x="13873" y="18532"/>
                    <a:pt x="13862" y="18544"/>
                    <a:pt x="13862" y="18645"/>
                  </a:cubicBezTo>
                  <a:cubicBezTo>
                    <a:pt x="13862" y="18746"/>
                    <a:pt x="13873" y="18758"/>
                    <a:pt x="13969" y="18758"/>
                  </a:cubicBezTo>
                  <a:cubicBezTo>
                    <a:pt x="14065" y="18758"/>
                    <a:pt x="14077" y="18746"/>
                    <a:pt x="14077" y="18645"/>
                  </a:cubicBezTo>
                  <a:cubicBezTo>
                    <a:pt x="14077" y="18544"/>
                    <a:pt x="14065" y="18532"/>
                    <a:pt x="13969" y="18532"/>
                  </a:cubicBezTo>
                  <a:close/>
                  <a:moveTo>
                    <a:pt x="15697" y="18532"/>
                  </a:moveTo>
                  <a:cubicBezTo>
                    <a:pt x="15601" y="18532"/>
                    <a:pt x="15589" y="18544"/>
                    <a:pt x="15589" y="18645"/>
                  </a:cubicBezTo>
                  <a:cubicBezTo>
                    <a:pt x="15589" y="18746"/>
                    <a:pt x="15601" y="18758"/>
                    <a:pt x="15697" y="18758"/>
                  </a:cubicBezTo>
                  <a:cubicBezTo>
                    <a:pt x="15793" y="18758"/>
                    <a:pt x="15804" y="18746"/>
                    <a:pt x="15804" y="18645"/>
                  </a:cubicBezTo>
                  <a:cubicBezTo>
                    <a:pt x="15804" y="18544"/>
                    <a:pt x="15793" y="18532"/>
                    <a:pt x="15697" y="18532"/>
                  </a:cubicBezTo>
                  <a:close/>
                  <a:moveTo>
                    <a:pt x="16458" y="18532"/>
                  </a:moveTo>
                  <a:lnTo>
                    <a:pt x="16445" y="18826"/>
                  </a:lnTo>
                  <a:lnTo>
                    <a:pt x="16436" y="19120"/>
                  </a:lnTo>
                  <a:lnTo>
                    <a:pt x="16301" y="19133"/>
                  </a:lnTo>
                  <a:cubicBezTo>
                    <a:pt x="16178" y="19143"/>
                    <a:pt x="16166" y="19154"/>
                    <a:pt x="16166" y="19255"/>
                  </a:cubicBezTo>
                  <a:lnTo>
                    <a:pt x="16166" y="19365"/>
                  </a:lnTo>
                  <a:lnTo>
                    <a:pt x="16418" y="19365"/>
                  </a:lnTo>
                  <a:lnTo>
                    <a:pt x="16669" y="19365"/>
                  </a:lnTo>
                  <a:lnTo>
                    <a:pt x="16669" y="18948"/>
                  </a:lnTo>
                  <a:lnTo>
                    <a:pt x="16669" y="18532"/>
                  </a:lnTo>
                  <a:lnTo>
                    <a:pt x="16562" y="18532"/>
                  </a:lnTo>
                  <a:lnTo>
                    <a:pt x="16458" y="18532"/>
                  </a:lnTo>
                  <a:close/>
                  <a:moveTo>
                    <a:pt x="17136" y="18532"/>
                  </a:moveTo>
                  <a:cubicBezTo>
                    <a:pt x="17040" y="18532"/>
                    <a:pt x="17028" y="18544"/>
                    <a:pt x="17028" y="18645"/>
                  </a:cubicBezTo>
                  <a:cubicBezTo>
                    <a:pt x="17028" y="18746"/>
                    <a:pt x="17040" y="18758"/>
                    <a:pt x="17136" y="18758"/>
                  </a:cubicBezTo>
                  <a:cubicBezTo>
                    <a:pt x="17232" y="18758"/>
                    <a:pt x="17246" y="18746"/>
                    <a:pt x="17246" y="18645"/>
                  </a:cubicBezTo>
                  <a:cubicBezTo>
                    <a:pt x="17246" y="18544"/>
                    <a:pt x="17232" y="18532"/>
                    <a:pt x="17136" y="18532"/>
                  </a:cubicBezTo>
                  <a:close/>
                  <a:moveTo>
                    <a:pt x="18182" y="18532"/>
                  </a:moveTo>
                  <a:lnTo>
                    <a:pt x="18182" y="18797"/>
                  </a:lnTo>
                  <a:lnTo>
                    <a:pt x="18182" y="19061"/>
                  </a:lnTo>
                  <a:lnTo>
                    <a:pt x="18286" y="19061"/>
                  </a:lnTo>
                  <a:cubicBezTo>
                    <a:pt x="18383" y="19061"/>
                    <a:pt x="18393" y="19049"/>
                    <a:pt x="18403" y="18919"/>
                  </a:cubicBezTo>
                  <a:cubicBezTo>
                    <a:pt x="18414" y="18785"/>
                    <a:pt x="18423" y="18779"/>
                    <a:pt x="18550" y="18768"/>
                  </a:cubicBezTo>
                  <a:cubicBezTo>
                    <a:pt x="18673" y="18757"/>
                    <a:pt x="18685" y="18743"/>
                    <a:pt x="18685" y="18642"/>
                  </a:cubicBezTo>
                  <a:lnTo>
                    <a:pt x="18685" y="18532"/>
                  </a:lnTo>
                  <a:lnTo>
                    <a:pt x="18434" y="18532"/>
                  </a:lnTo>
                  <a:lnTo>
                    <a:pt x="18182" y="18532"/>
                  </a:lnTo>
                  <a:close/>
                  <a:moveTo>
                    <a:pt x="3599" y="18835"/>
                  </a:moveTo>
                  <a:cubicBezTo>
                    <a:pt x="3503" y="18835"/>
                    <a:pt x="3492" y="18847"/>
                    <a:pt x="3492" y="18948"/>
                  </a:cubicBezTo>
                  <a:cubicBezTo>
                    <a:pt x="3492" y="19050"/>
                    <a:pt x="3503" y="19061"/>
                    <a:pt x="3599" y="19061"/>
                  </a:cubicBezTo>
                  <a:cubicBezTo>
                    <a:pt x="3695" y="19061"/>
                    <a:pt x="3709" y="19050"/>
                    <a:pt x="3709" y="18948"/>
                  </a:cubicBezTo>
                  <a:cubicBezTo>
                    <a:pt x="3709" y="18847"/>
                    <a:pt x="3695" y="18835"/>
                    <a:pt x="3599" y="18835"/>
                  </a:cubicBezTo>
                  <a:close/>
                  <a:moveTo>
                    <a:pt x="6768" y="18835"/>
                  </a:moveTo>
                  <a:cubicBezTo>
                    <a:pt x="6672" y="18835"/>
                    <a:pt x="6661" y="18847"/>
                    <a:pt x="6661" y="18948"/>
                  </a:cubicBezTo>
                  <a:cubicBezTo>
                    <a:pt x="6661" y="19050"/>
                    <a:pt x="6672" y="19061"/>
                    <a:pt x="6768" y="19061"/>
                  </a:cubicBezTo>
                  <a:cubicBezTo>
                    <a:pt x="6864" y="19061"/>
                    <a:pt x="6876" y="19050"/>
                    <a:pt x="6876" y="18948"/>
                  </a:cubicBezTo>
                  <a:cubicBezTo>
                    <a:pt x="6876" y="18847"/>
                    <a:pt x="6864" y="18835"/>
                    <a:pt x="6768" y="18835"/>
                  </a:cubicBezTo>
                  <a:close/>
                  <a:moveTo>
                    <a:pt x="7345" y="18835"/>
                  </a:moveTo>
                  <a:cubicBezTo>
                    <a:pt x="7249" y="18835"/>
                    <a:pt x="7238" y="18847"/>
                    <a:pt x="7238" y="18948"/>
                  </a:cubicBezTo>
                  <a:cubicBezTo>
                    <a:pt x="7238" y="19050"/>
                    <a:pt x="7249" y="19061"/>
                    <a:pt x="7345" y="19061"/>
                  </a:cubicBezTo>
                  <a:cubicBezTo>
                    <a:pt x="7441" y="19061"/>
                    <a:pt x="7453" y="19050"/>
                    <a:pt x="7453" y="18948"/>
                  </a:cubicBezTo>
                  <a:cubicBezTo>
                    <a:pt x="7453" y="18847"/>
                    <a:pt x="7441" y="18835"/>
                    <a:pt x="7345" y="18835"/>
                  </a:cubicBezTo>
                  <a:close/>
                  <a:moveTo>
                    <a:pt x="10116" y="18835"/>
                  </a:moveTo>
                  <a:lnTo>
                    <a:pt x="10116" y="19100"/>
                  </a:lnTo>
                  <a:lnTo>
                    <a:pt x="10116" y="19365"/>
                  </a:lnTo>
                  <a:lnTo>
                    <a:pt x="10223" y="19365"/>
                  </a:lnTo>
                  <a:lnTo>
                    <a:pt x="10334" y="19365"/>
                  </a:lnTo>
                  <a:lnTo>
                    <a:pt x="10334" y="19100"/>
                  </a:lnTo>
                  <a:lnTo>
                    <a:pt x="10334" y="18835"/>
                  </a:lnTo>
                  <a:lnTo>
                    <a:pt x="10223" y="18835"/>
                  </a:lnTo>
                  <a:lnTo>
                    <a:pt x="10116" y="18835"/>
                  </a:lnTo>
                  <a:close/>
                  <a:moveTo>
                    <a:pt x="11954" y="18835"/>
                  </a:moveTo>
                  <a:cubicBezTo>
                    <a:pt x="11858" y="18835"/>
                    <a:pt x="11846" y="18847"/>
                    <a:pt x="11846" y="18948"/>
                  </a:cubicBezTo>
                  <a:cubicBezTo>
                    <a:pt x="11846" y="19050"/>
                    <a:pt x="11858" y="19061"/>
                    <a:pt x="11954" y="19061"/>
                  </a:cubicBezTo>
                  <a:cubicBezTo>
                    <a:pt x="12050" y="19061"/>
                    <a:pt x="12061" y="19050"/>
                    <a:pt x="12061" y="18948"/>
                  </a:cubicBezTo>
                  <a:cubicBezTo>
                    <a:pt x="12061" y="18847"/>
                    <a:pt x="12050" y="18835"/>
                    <a:pt x="11954" y="18835"/>
                  </a:cubicBezTo>
                  <a:close/>
                  <a:moveTo>
                    <a:pt x="13574" y="18835"/>
                  </a:moveTo>
                  <a:lnTo>
                    <a:pt x="13574" y="19404"/>
                  </a:lnTo>
                  <a:lnTo>
                    <a:pt x="13574" y="19972"/>
                  </a:lnTo>
                  <a:lnTo>
                    <a:pt x="13681" y="19972"/>
                  </a:lnTo>
                  <a:lnTo>
                    <a:pt x="13788" y="19972"/>
                  </a:lnTo>
                  <a:lnTo>
                    <a:pt x="13788" y="19404"/>
                  </a:lnTo>
                  <a:lnTo>
                    <a:pt x="13788" y="18835"/>
                  </a:lnTo>
                  <a:lnTo>
                    <a:pt x="13681" y="18835"/>
                  </a:lnTo>
                  <a:lnTo>
                    <a:pt x="13574" y="18835"/>
                  </a:lnTo>
                  <a:close/>
                  <a:moveTo>
                    <a:pt x="14258" y="18835"/>
                  </a:moveTo>
                  <a:cubicBezTo>
                    <a:pt x="14162" y="18835"/>
                    <a:pt x="14150" y="18847"/>
                    <a:pt x="14150" y="18948"/>
                  </a:cubicBezTo>
                  <a:cubicBezTo>
                    <a:pt x="14150" y="19050"/>
                    <a:pt x="14162" y="19061"/>
                    <a:pt x="14258" y="19061"/>
                  </a:cubicBezTo>
                  <a:cubicBezTo>
                    <a:pt x="14354" y="19061"/>
                    <a:pt x="14365" y="19050"/>
                    <a:pt x="14365" y="18948"/>
                  </a:cubicBezTo>
                  <a:cubicBezTo>
                    <a:pt x="14365" y="18847"/>
                    <a:pt x="14354" y="18835"/>
                    <a:pt x="14258" y="18835"/>
                  </a:cubicBezTo>
                  <a:close/>
                  <a:moveTo>
                    <a:pt x="15985" y="18835"/>
                  </a:moveTo>
                  <a:cubicBezTo>
                    <a:pt x="15889" y="18835"/>
                    <a:pt x="15878" y="18847"/>
                    <a:pt x="15878" y="18948"/>
                  </a:cubicBezTo>
                  <a:cubicBezTo>
                    <a:pt x="15878" y="19050"/>
                    <a:pt x="15889" y="19061"/>
                    <a:pt x="15985" y="19061"/>
                  </a:cubicBezTo>
                  <a:cubicBezTo>
                    <a:pt x="16081" y="19061"/>
                    <a:pt x="16093" y="19050"/>
                    <a:pt x="16093" y="18948"/>
                  </a:cubicBezTo>
                  <a:cubicBezTo>
                    <a:pt x="16093" y="18847"/>
                    <a:pt x="16081" y="18835"/>
                    <a:pt x="15985" y="18835"/>
                  </a:cubicBezTo>
                  <a:close/>
                  <a:moveTo>
                    <a:pt x="20489" y="18835"/>
                  </a:moveTo>
                  <a:lnTo>
                    <a:pt x="20477" y="19129"/>
                  </a:lnTo>
                  <a:lnTo>
                    <a:pt x="20468" y="19423"/>
                  </a:lnTo>
                  <a:lnTo>
                    <a:pt x="20333" y="19433"/>
                  </a:lnTo>
                  <a:cubicBezTo>
                    <a:pt x="20210" y="19444"/>
                    <a:pt x="20198" y="19457"/>
                    <a:pt x="20198" y="19559"/>
                  </a:cubicBezTo>
                  <a:lnTo>
                    <a:pt x="20198" y="19669"/>
                  </a:lnTo>
                  <a:lnTo>
                    <a:pt x="20449" y="19669"/>
                  </a:lnTo>
                  <a:lnTo>
                    <a:pt x="20698" y="19669"/>
                  </a:lnTo>
                  <a:lnTo>
                    <a:pt x="20710" y="19375"/>
                  </a:lnTo>
                  <a:lnTo>
                    <a:pt x="20719" y="19081"/>
                  </a:lnTo>
                  <a:lnTo>
                    <a:pt x="20854" y="19068"/>
                  </a:lnTo>
                  <a:cubicBezTo>
                    <a:pt x="20977" y="19057"/>
                    <a:pt x="20989" y="19047"/>
                    <a:pt x="20989" y="18945"/>
                  </a:cubicBezTo>
                  <a:lnTo>
                    <a:pt x="20989" y="18835"/>
                  </a:lnTo>
                  <a:lnTo>
                    <a:pt x="20738" y="18835"/>
                  </a:lnTo>
                  <a:lnTo>
                    <a:pt x="20489" y="18835"/>
                  </a:lnTo>
                  <a:close/>
                  <a:moveTo>
                    <a:pt x="4464" y="19139"/>
                  </a:moveTo>
                  <a:cubicBezTo>
                    <a:pt x="4368" y="19139"/>
                    <a:pt x="4357" y="19151"/>
                    <a:pt x="4357" y="19252"/>
                  </a:cubicBezTo>
                  <a:cubicBezTo>
                    <a:pt x="4357" y="19353"/>
                    <a:pt x="4368" y="19365"/>
                    <a:pt x="4464" y="19365"/>
                  </a:cubicBezTo>
                  <a:cubicBezTo>
                    <a:pt x="4560" y="19365"/>
                    <a:pt x="4572" y="19353"/>
                    <a:pt x="4572" y="19252"/>
                  </a:cubicBezTo>
                  <a:cubicBezTo>
                    <a:pt x="4572" y="19151"/>
                    <a:pt x="4560" y="19139"/>
                    <a:pt x="4464" y="19139"/>
                  </a:cubicBezTo>
                  <a:close/>
                  <a:moveTo>
                    <a:pt x="5329" y="19139"/>
                  </a:moveTo>
                  <a:cubicBezTo>
                    <a:pt x="5233" y="19139"/>
                    <a:pt x="5219" y="19151"/>
                    <a:pt x="5219" y="19252"/>
                  </a:cubicBezTo>
                  <a:cubicBezTo>
                    <a:pt x="5219" y="19353"/>
                    <a:pt x="5233" y="19365"/>
                    <a:pt x="5329" y="19365"/>
                  </a:cubicBezTo>
                  <a:cubicBezTo>
                    <a:pt x="5425" y="19365"/>
                    <a:pt x="5437" y="19353"/>
                    <a:pt x="5437" y="19252"/>
                  </a:cubicBezTo>
                  <a:cubicBezTo>
                    <a:pt x="5437" y="19151"/>
                    <a:pt x="5425" y="19139"/>
                    <a:pt x="5329" y="19139"/>
                  </a:cubicBezTo>
                  <a:close/>
                  <a:moveTo>
                    <a:pt x="9254" y="19139"/>
                  </a:moveTo>
                  <a:lnTo>
                    <a:pt x="9254" y="19404"/>
                  </a:lnTo>
                  <a:lnTo>
                    <a:pt x="9254" y="19669"/>
                  </a:lnTo>
                  <a:lnTo>
                    <a:pt x="9361" y="19669"/>
                  </a:lnTo>
                  <a:lnTo>
                    <a:pt x="9468" y="19669"/>
                  </a:lnTo>
                  <a:lnTo>
                    <a:pt x="9468" y="19404"/>
                  </a:lnTo>
                  <a:lnTo>
                    <a:pt x="9468" y="19139"/>
                  </a:lnTo>
                  <a:lnTo>
                    <a:pt x="9361" y="19139"/>
                  </a:lnTo>
                  <a:lnTo>
                    <a:pt x="9254" y="19139"/>
                  </a:lnTo>
                  <a:close/>
                  <a:moveTo>
                    <a:pt x="12527" y="19139"/>
                  </a:moveTo>
                  <a:cubicBezTo>
                    <a:pt x="12431" y="19139"/>
                    <a:pt x="12420" y="19151"/>
                    <a:pt x="12420" y="19252"/>
                  </a:cubicBezTo>
                  <a:cubicBezTo>
                    <a:pt x="12420" y="19353"/>
                    <a:pt x="12431" y="19365"/>
                    <a:pt x="12527" y="19365"/>
                  </a:cubicBezTo>
                  <a:cubicBezTo>
                    <a:pt x="12623" y="19365"/>
                    <a:pt x="12638" y="19353"/>
                    <a:pt x="12638" y="19252"/>
                  </a:cubicBezTo>
                  <a:cubicBezTo>
                    <a:pt x="12638" y="19151"/>
                    <a:pt x="12623" y="19139"/>
                    <a:pt x="12527" y="19139"/>
                  </a:cubicBezTo>
                  <a:close/>
                  <a:moveTo>
                    <a:pt x="14832" y="19139"/>
                  </a:moveTo>
                  <a:cubicBezTo>
                    <a:pt x="14736" y="19139"/>
                    <a:pt x="14724" y="19151"/>
                    <a:pt x="14724" y="19252"/>
                  </a:cubicBezTo>
                  <a:cubicBezTo>
                    <a:pt x="14724" y="19353"/>
                    <a:pt x="14736" y="19365"/>
                    <a:pt x="14832" y="19365"/>
                  </a:cubicBezTo>
                  <a:cubicBezTo>
                    <a:pt x="14928" y="19365"/>
                    <a:pt x="14942" y="19353"/>
                    <a:pt x="14942" y="19252"/>
                  </a:cubicBezTo>
                  <a:cubicBezTo>
                    <a:pt x="14942" y="19151"/>
                    <a:pt x="14928" y="19139"/>
                    <a:pt x="14832" y="19139"/>
                  </a:cubicBezTo>
                  <a:close/>
                  <a:moveTo>
                    <a:pt x="18866" y="19139"/>
                  </a:moveTo>
                  <a:cubicBezTo>
                    <a:pt x="18770" y="19139"/>
                    <a:pt x="18756" y="19151"/>
                    <a:pt x="18756" y="19252"/>
                  </a:cubicBezTo>
                  <a:cubicBezTo>
                    <a:pt x="18756" y="19353"/>
                    <a:pt x="18770" y="19365"/>
                    <a:pt x="18866" y="19365"/>
                  </a:cubicBezTo>
                  <a:cubicBezTo>
                    <a:pt x="18962" y="19365"/>
                    <a:pt x="18974" y="19353"/>
                    <a:pt x="18974" y="19252"/>
                  </a:cubicBezTo>
                  <a:cubicBezTo>
                    <a:pt x="18974" y="19151"/>
                    <a:pt x="18962" y="19139"/>
                    <a:pt x="18866" y="19139"/>
                  </a:cubicBezTo>
                  <a:close/>
                  <a:moveTo>
                    <a:pt x="19333" y="19139"/>
                  </a:moveTo>
                  <a:lnTo>
                    <a:pt x="19333" y="19556"/>
                  </a:lnTo>
                  <a:lnTo>
                    <a:pt x="19333" y="19972"/>
                  </a:lnTo>
                  <a:lnTo>
                    <a:pt x="19440" y="19972"/>
                  </a:lnTo>
                  <a:lnTo>
                    <a:pt x="19550" y="19972"/>
                  </a:lnTo>
                  <a:lnTo>
                    <a:pt x="19550" y="19556"/>
                  </a:lnTo>
                  <a:lnTo>
                    <a:pt x="19550" y="19139"/>
                  </a:lnTo>
                  <a:lnTo>
                    <a:pt x="19440" y="19139"/>
                  </a:lnTo>
                  <a:lnTo>
                    <a:pt x="19333" y="19139"/>
                  </a:lnTo>
                  <a:close/>
                  <a:moveTo>
                    <a:pt x="5796" y="19443"/>
                  </a:moveTo>
                  <a:lnTo>
                    <a:pt x="5796" y="19707"/>
                  </a:lnTo>
                  <a:lnTo>
                    <a:pt x="5796" y="19972"/>
                  </a:lnTo>
                  <a:lnTo>
                    <a:pt x="6047" y="19972"/>
                  </a:lnTo>
                  <a:lnTo>
                    <a:pt x="6299" y="19972"/>
                  </a:lnTo>
                  <a:lnTo>
                    <a:pt x="6299" y="19859"/>
                  </a:lnTo>
                  <a:cubicBezTo>
                    <a:pt x="6299" y="19758"/>
                    <a:pt x="6287" y="19747"/>
                    <a:pt x="6164" y="19736"/>
                  </a:cubicBezTo>
                  <a:cubicBezTo>
                    <a:pt x="6036" y="19725"/>
                    <a:pt x="6030" y="19719"/>
                    <a:pt x="6020" y="19585"/>
                  </a:cubicBezTo>
                  <a:cubicBezTo>
                    <a:pt x="6010" y="19455"/>
                    <a:pt x="5999" y="19443"/>
                    <a:pt x="5903" y="19443"/>
                  </a:cubicBezTo>
                  <a:lnTo>
                    <a:pt x="5796" y="19443"/>
                  </a:lnTo>
                  <a:close/>
                  <a:moveTo>
                    <a:pt x="7922" y="19443"/>
                  </a:moveTo>
                  <a:cubicBezTo>
                    <a:pt x="7826" y="19443"/>
                    <a:pt x="7812" y="19455"/>
                    <a:pt x="7812" y="19556"/>
                  </a:cubicBezTo>
                  <a:cubicBezTo>
                    <a:pt x="7812" y="19657"/>
                    <a:pt x="7826" y="19669"/>
                    <a:pt x="7922" y="19669"/>
                  </a:cubicBezTo>
                  <a:cubicBezTo>
                    <a:pt x="8018" y="19669"/>
                    <a:pt x="8029" y="19657"/>
                    <a:pt x="8029" y="19556"/>
                  </a:cubicBezTo>
                  <a:cubicBezTo>
                    <a:pt x="8029" y="19455"/>
                    <a:pt x="8018" y="19443"/>
                    <a:pt x="7922" y="19443"/>
                  </a:cubicBezTo>
                  <a:close/>
                  <a:moveTo>
                    <a:pt x="9938" y="19443"/>
                  </a:moveTo>
                  <a:cubicBezTo>
                    <a:pt x="9842" y="19443"/>
                    <a:pt x="9827" y="19455"/>
                    <a:pt x="9827" y="19556"/>
                  </a:cubicBezTo>
                  <a:cubicBezTo>
                    <a:pt x="9827" y="19657"/>
                    <a:pt x="9842" y="19669"/>
                    <a:pt x="9938" y="19669"/>
                  </a:cubicBezTo>
                  <a:cubicBezTo>
                    <a:pt x="10034" y="19669"/>
                    <a:pt x="10045" y="19657"/>
                    <a:pt x="10045" y="19556"/>
                  </a:cubicBezTo>
                  <a:cubicBezTo>
                    <a:pt x="10045" y="19455"/>
                    <a:pt x="10034" y="19443"/>
                    <a:pt x="9938" y="19443"/>
                  </a:cubicBezTo>
                  <a:close/>
                  <a:moveTo>
                    <a:pt x="10800" y="19443"/>
                  </a:moveTo>
                  <a:cubicBezTo>
                    <a:pt x="10704" y="19443"/>
                    <a:pt x="10693" y="19455"/>
                    <a:pt x="10693" y="19556"/>
                  </a:cubicBezTo>
                  <a:cubicBezTo>
                    <a:pt x="10693" y="19657"/>
                    <a:pt x="10704" y="19669"/>
                    <a:pt x="10800" y="19669"/>
                  </a:cubicBezTo>
                  <a:cubicBezTo>
                    <a:pt x="10896" y="19669"/>
                    <a:pt x="10907" y="19657"/>
                    <a:pt x="10907" y="19556"/>
                  </a:cubicBezTo>
                  <a:cubicBezTo>
                    <a:pt x="10907" y="19455"/>
                    <a:pt x="10896" y="19443"/>
                    <a:pt x="10800" y="19443"/>
                  </a:cubicBezTo>
                  <a:close/>
                  <a:moveTo>
                    <a:pt x="11377" y="19443"/>
                  </a:moveTo>
                  <a:cubicBezTo>
                    <a:pt x="11281" y="19443"/>
                    <a:pt x="11269" y="19455"/>
                    <a:pt x="11269" y="19556"/>
                  </a:cubicBezTo>
                  <a:cubicBezTo>
                    <a:pt x="11269" y="19657"/>
                    <a:pt x="11281" y="19669"/>
                    <a:pt x="11377" y="19669"/>
                  </a:cubicBezTo>
                  <a:cubicBezTo>
                    <a:pt x="11473" y="19669"/>
                    <a:pt x="11484" y="19657"/>
                    <a:pt x="11484" y="19556"/>
                  </a:cubicBezTo>
                  <a:cubicBezTo>
                    <a:pt x="11484" y="19455"/>
                    <a:pt x="11473" y="19443"/>
                    <a:pt x="11377" y="19443"/>
                  </a:cubicBezTo>
                  <a:close/>
                  <a:moveTo>
                    <a:pt x="17605" y="19443"/>
                  </a:moveTo>
                  <a:lnTo>
                    <a:pt x="17605" y="19707"/>
                  </a:lnTo>
                  <a:lnTo>
                    <a:pt x="17605" y="19972"/>
                  </a:lnTo>
                  <a:lnTo>
                    <a:pt x="17713" y="19972"/>
                  </a:lnTo>
                  <a:lnTo>
                    <a:pt x="17820" y="19972"/>
                  </a:lnTo>
                  <a:lnTo>
                    <a:pt x="17820" y="19707"/>
                  </a:lnTo>
                  <a:lnTo>
                    <a:pt x="17820" y="19443"/>
                  </a:lnTo>
                  <a:lnTo>
                    <a:pt x="17713" y="19443"/>
                  </a:lnTo>
                  <a:lnTo>
                    <a:pt x="17605" y="19443"/>
                  </a:lnTo>
                  <a:close/>
                  <a:moveTo>
                    <a:pt x="4753" y="19743"/>
                  </a:moveTo>
                  <a:cubicBezTo>
                    <a:pt x="4657" y="19743"/>
                    <a:pt x="4645" y="19758"/>
                    <a:pt x="4645" y="19859"/>
                  </a:cubicBezTo>
                  <a:cubicBezTo>
                    <a:pt x="4645" y="19960"/>
                    <a:pt x="4657" y="19972"/>
                    <a:pt x="4753" y="19972"/>
                  </a:cubicBezTo>
                  <a:cubicBezTo>
                    <a:pt x="4849" y="19972"/>
                    <a:pt x="4860" y="19960"/>
                    <a:pt x="4860" y="19859"/>
                  </a:cubicBezTo>
                  <a:cubicBezTo>
                    <a:pt x="4860" y="19758"/>
                    <a:pt x="4849" y="19743"/>
                    <a:pt x="4753" y="19743"/>
                  </a:cubicBezTo>
                  <a:close/>
                  <a:moveTo>
                    <a:pt x="7057" y="19743"/>
                  </a:moveTo>
                  <a:cubicBezTo>
                    <a:pt x="6961" y="19743"/>
                    <a:pt x="6949" y="19758"/>
                    <a:pt x="6949" y="19859"/>
                  </a:cubicBezTo>
                  <a:cubicBezTo>
                    <a:pt x="6949" y="19960"/>
                    <a:pt x="6961" y="19972"/>
                    <a:pt x="7057" y="19972"/>
                  </a:cubicBezTo>
                  <a:cubicBezTo>
                    <a:pt x="7153" y="19972"/>
                    <a:pt x="7164" y="19960"/>
                    <a:pt x="7164" y="19859"/>
                  </a:cubicBezTo>
                  <a:cubicBezTo>
                    <a:pt x="7164" y="19758"/>
                    <a:pt x="7153" y="19743"/>
                    <a:pt x="7057" y="19743"/>
                  </a:cubicBezTo>
                  <a:close/>
                  <a:moveTo>
                    <a:pt x="8100" y="19743"/>
                  </a:moveTo>
                  <a:lnTo>
                    <a:pt x="8100" y="19859"/>
                  </a:lnTo>
                  <a:lnTo>
                    <a:pt x="8100" y="19972"/>
                  </a:lnTo>
                  <a:lnTo>
                    <a:pt x="8352" y="19972"/>
                  </a:lnTo>
                  <a:lnTo>
                    <a:pt x="8603" y="19972"/>
                  </a:lnTo>
                  <a:lnTo>
                    <a:pt x="8603" y="19859"/>
                  </a:lnTo>
                  <a:lnTo>
                    <a:pt x="8603" y="19743"/>
                  </a:lnTo>
                  <a:lnTo>
                    <a:pt x="8352" y="19743"/>
                  </a:lnTo>
                  <a:lnTo>
                    <a:pt x="8100" y="19743"/>
                  </a:lnTo>
                  <a:close/>
                  <a:moveTo>
                    <a:pt x="11665" y="19743"/>
                  </a:moveTo>
                  <a:cubicBezTo>
                    <a:pt x="11569" y="19743"/>
                    <a:pt x="11558" y="19758"/>
                    <a:pt x="11558" y="19859"/>
                  </a:cubicBezTo>
                  <a:cubicBezTo>
                    <a:pt x="11558" y="19960"/>
                    <a:pt x="11569" y="19972"/>
                    <a:pt x="11665" y="19972"/>
                  </a:cubicBezTo>
                  <a:cubicBezTo>
                    <a:pt x="11761" y="19972"/>
                    <a:pt x="11773" y="19960"/>
                    <a:pt x="11773" y="19859"/>
                  </a:cubicBezTo>
                  <a:cubicBezTo>
                    <a:pt x="11773" y="19758"/>
                    <a:pt x="11761" y="19743"/>
                    <a:pt x="11665" y="19743"/>
                  </a:cubicBezTo>
                  <a:close/>
                  <a:moveTo>
                    <a:pt x="12132" y="19743"/>
                  </a:moveTo>
                  <a:lnTo>
                    <a:pt x="12132" y="19859"/>
                  </a:lnTo>
                  <a:lnTo>
                    <a:pt x="12132" y="19972"/>
                  </a:lnTo>
                  <a:lnTo>
                    <a:pt x="12386" y="19972"/>
                  </a:lnTo>
                  <a:lnTo>
                    <a:pt x="12638" y="19972"/>
                  </a:lnTo>
                  <a:lnTo>
                    <a:pt x="12638" y="19859"/>
                  </a:lnTo>
                  <a:lnTo>
                    <a:pt x="12638" y="19743"/>
                  </a:lnTo>
                  <a:lnTo>
                    <a:pt x="12386" y="19743"/>
                  </a:lnTo>
                  <a:lnTo>
                    <a:pt x="12132" y="19743"/>
                  </a:lnTo>
                  <a:close/>
                  <a:moveTo>
                    <a:pt x="16274" y="19743"/>
                  </a:moveTo>
                  <a:cubicBezTo>
                    <a:pt x="16172" y="19743"/>
                    <a:pt x="16170" y="19746"/>
                    <a:pt x="16145" y="20027"/>
                  </a:cubicBezTo>
                  <a:cubicBezTo>
                    <a:pt x="16131" y="20183"/>
                    <a:pt x="16131" y="20442"/>
                    <a:pt x="16145" y="20599"/>
                  </a:cubicBezTo>
                  <a:cubicBezTo>
                    <a:pt x="16170" y="20880"/>
                    <a:pt x="16172" y="20883"/>
                    <a:pt x="16274" y="20883"/>
                  </a:cubicBezTo>
                  <a:cubicBezTo>
                    <a:pt x="16366" y="20883"/>
                    <a:pt x="16377" y="20869"/>
                    <a:pt x="16387" y="20741"/>
                  </a:cubicBezTo>
                  <a:cubicBezTo>
                    <a:pt x="16398" y="20603"/>
                    <a:pt x="16404" y="20597"/>
                    <a:pt x="16553" y="20586"/>
                  </a:cubicBezTo>
                  <a:cubicBezTo>
                    <a:pt x="16722" y="20573"/>
                    <a:pt x="16719" y="20579"/>
                    <a:pt x="16682" y="20250"/>
                  </a:cubicBezTo>
                  <a:cubicBezTo>
                    <a:pt x="16660" y="20056"/>
                    <a:pt x="16656" y="20051"/>
                    <a:pt x="16528" y="20040"/>
                  </a:cubicBezTo>
                  <a:cubicBezTo>
                    <a:pt x="16406" y="20029"/>
                    <a:pt x="16398" y="20018"/>
                    <a:pt x="16387" y="19885"/>
                  </a:cubicBezTo>
                  <a:cubicBezTo>
                    <a:pt x="16377" y="19757"/>
                    <a:pt x="16366" y="19743"/>
                    <a:pt x="16274" y="19743"/>
                  </a:cubicBezTo>
                  <a:close/>
                  <a:moveTo>
                    <a:pt x="18866" y="19743"/>
                  </a:moveTo>
                  <a:cubicBezTo>
                    <a:pt x="18770" y="19743"/>
                    <a:pt x="18756" y="19758"/>
                    <a:pt x="18756" y="19859"/>
                  </a:cubicBezTo>
                  <a:cubicBezTo>
                    <a:pt x="18756" y="19960"/>
                    <a:pt x="18770" y="19972"/>
                    <a:pt x="18866" y="19972"/>
                  </a:cubicBezTo>
                  <a:cubicBezTo>
                    <a:pt x="18962" y="19972"/>
                    <a:pt x="18974" y="19960"/>
                    <a:pt x="18974" y="19859"/>
                  </a:cubicBezTo>
                  <a:cubicBezTo>
                    <a:pt x="18974" y="19758"/>
                    <a:pt x="18962" y="19743"/>
                    <a:pt x="18866" y="19743"/>
                  </a:cubicBezTo>
                  <a:close/>
                  <a:moveTo>
                    <a:pt x="20017" y="19743"/>
                  </a:moveTo>
                  <a:cubicBezTo>
                    <a:pt x="19921" y="19743"/>
                    <a:pt x="19909" y="19758"/>
                    <a:pt x="19909" y="19859"/>
                  </a:cubicBezTo>
                  <a:cubicBezTo>
                    <a:pt x="19909" y="19960"/>
                    <a:pt x="19921" y="19972"/>
                    <a:pt x="20017" y="19972"/>
                  </a:cubicBezTo>
                  <a:cubicBezTo>
                    <a:pt x="20113" y="19972"/>
                    <a:pt x="20124" y="19960"/>
                    <a:pt x="20124" y="19859"/>
                  </a:cubicBezTo>
                  <a:cubicBezTo>
                    <a:pt x="20124" y="19758"/>
                    <a:pt x="20113" y="19743"/>
                    <a:pt x="20017" y="19743"/>
                  </a:cubicBezTo>
                  <a:close/>
                  <a:moveTo>
                    <a:pt x="2160" y="20047"/>
                  </a:moveTo>
                  <a:cubicBezTo>
                    <a:pt x="2064" y="20047"/>
                    <a:pt x="2053" y="20062"/>
                    <a:pt x="2053" y="20163"/>
                  </a:cubicBezTo>
                  <a:cubicBezTo>
                    <a:pt x="2053" y="20264"/>
                    <a:pt x="2064" y="20276"/>
                    <a:pt x="2160" y="20276"/>
                  </a:cubicBezTo>
                  <a:cubicBezTo>
                    <a:pt x="2256" y="20276"/>
                    <a:pt x="2267" y="20264"/>
                    <a:pt x="2267" y="20163"/>
                  </a:cubicBezTo>
                  <a:cubicBezTo>
                    <a:pt x="2267" y="20062"/>
                    <a:pt x="2256" y="20047"/>
                    <a:pt x="2160" y="20047"/>
                  </a:cubicBezTo>
                  <a:close/>
                  <a:moveTo>
                    <a:pt x="3025" y="20047"/>
                  </a:moveTo>
                  <a:cubicBezTo>
                    <a:pt x="2929" y="20047"/>
                    <a:pt x="2915" y="20062"/>
                    <a:pt x="2915" y="20163"/>
                  </a:cubicBezTo>
                  <a:cubicBezTo>
                    <a:pt x="2915" y="20264"/>
                    <a:pt x="2929" y="20276"/>
                    <a:pt x="3025" y="20276"/>
                  </a:cubicBezTo>
                  <a:cubicBezTo>
                    <a:pt x="3121" y="20276"/>
                    <a:pt x="3133" y="20264"/>
                    <a:pt x="3133" y="20163"/>
                  </a:cubicBezTo>
                  <a:cubicBezTo>
                    <a:pt x="3133" y="20062"/>
                    <a:pt x="3121" y="20047"/>
                    <a:pt x="3025" y="20047"/>
                  </a:cubicBezTo>
                  <a:close/>
                  <a:moveTo>
                    <a:pt x="3492" y="20047"/>
                  </a:moveTo>
                  <a:lnTo>
                    <a:pt x="3492" y="20311"/>
                  </a:lnTo>
                  <a:lnTo>
                    <a:pt x="3492" y="20579"/>
                  </a:lnTo>
                  <a:lnTo>
                    <a:pt x="3743" y="20579"/>
                  </a:lnTo>
                  <a:lnTo>
                    <a:pt x="3995" y="20579"/>
                  </a:lnTo>
                  <a:lnTo>
                    <a:pt x="3995" y="20311"/>
                  </a:lnTo>
                  <a:lnTo>
                    <a:pt x="3995" y="20047"/>
                  </a:lnTo>
                  <a:lnTo>
                    <a:pt x="3743" y="20047"/>
                  </a:lnTo>
                  <a:lnTo>
                    <a:pt x="3492" y="20047"/>
                  </a:lnTo>
                  <a:close/>
                  <a:moveTo>
                    <a:pt x="5219" y="20047"/>
                  </a:moveTo>
                  <a:lnTo>
                    <a:pt x="5219" y="20463"/>
                  </a:lnTo>
                  <a:lnTo>
                    <a:pt x="5219" y="20883"/>
                  </a:lnTo>
                  <a:lnTo>
                    <a:pt x="5326" y="20883"/>
                  </a:lnTo>
                  <a:cubicBezTo>
                    <a:pt x="5423" y="20883"/>
                    <a:pt x="5433" y="20870"/>
                    <a:pt x="5443" y="20741"/>
                  </a:cubicBezTo>
                  <a:cubicBezTo>
                    <a:pt x="5454" y="20599"/>
                    <a:pt x="5457" y="20599"/>
                    <a:pt x="5618" y="20599"/>
                  </a:cubicBezTo>
                  <a:cubicBezTo>
                    <a:pt x="5779" y="20599"/>
                    <a:pt x="5779" y="20599"/>
                    <a:pt x="5790" y="20741"/>
                  </a:cubicBezTo>
                  <a:cubicBezTo>
                    <a:pt x="5800" y="20870"/>
                    <a:pt x="5810" y="20883"/>
                    <a:pt x="5906" y="20883"/>
                  </a:cubicBezTo>
                  <a:lnTo>
                    <a:pt x="6014" y="20883"/>
                  </a:lnTo>
                  <a:lnTo>
                    <a:pt x="6014" y="20618"/>
                  </a:lnTo>
                  <a:lnTo>
                    <a:pt x="6014" y="20353"/>
                  </a:lnTo>
                  <a:lnTo>
                    <a:pt x="5734" y="20344"/>
                  </a:lnTo>
                  <a:lnTo>
                    <a:pt x="5455" y="20331"/>
                  </a:lnTo>
                  <a:lnTo>
                    <a:pt x="5443" y="20189"/>
                  </a:lnTo>
                  <a:cubicBezTo>
                    <a:pt x="5433" y="20059"/>
                    <a:pt x="5423" y="20047"/>
                    <a:pt x="5326" y="20047"/>
                  </a:cubicBezTo>
                  <a:lnTo>
                    <a:pt x="5219" y="20047"/>
                  </a:lnTo>
                  <a:close/>
                  <a:moveTo>
                    <a:pt x="7922" y="20047"/>
                  </a:moveTo>
                  <a:cubicBezTo>
                    <a:pt x="7826" y="20047"/>
                    <a:pt x="7812" y="20062"/>
                    <a:pt x="7812" y="20163"/>
                  </a:cubicBezTo>
                  <a:cubicBezTo>
                    <a:pt x="7812" y="20264"/>
                    <a:pt x="7826" y="20276"/>
                    <a:pt x="7922" y="20276"/>
                  </a:cubicBezTo>
                  <a:cubicBezTo>
                    <a:pt x="8018" y="20276"/>
                    <a:pt x="8029" y="20264"/>
                    <a:pt x="8029" y="20163"/>
                  </a:cubicBezTo>
                  <a:cubicBezTo>
                    <a:pt x="8029" y="20062"/>
                    <a:pt x="8018" y="20047"/>
                    <a:pt x="7922" y="20047"/>
                  </a:cubicBezTo>
                  <a:close/>
                  <a:moveTo>
                    <a:pt x="10981" y="20047"/>
                  </a:moveTo>
                  <a:lnTo>
                    <a:pt x="10981" y="20311"/>
                  </a:lnTo>
                  <a:lnTo>
                    <a:pt x="10981" y="20579"/>
                  </a:lnTo>
                  <a:lnTo>
                    <a:pt x="11088" y="20579"/>
                  </a:lnTo>
                  <a:lnTo>
                    <a:pt x="11196" y="20579"/>
                  </a:lnTo>
                  <a:lnTo>
                    <a:pt x="11196" y="20311"/>
                  </a:lnTo>
                  <a:lnTo>
                    <a:pt x="11196" y="20047"/>
                  </a:lnTo>
                  <a:lnTo>
                    <a:pt x="11088" y="20047"/>
                  </a:lnTo>
                  <a:lnTo>
                    <a:pt x="10981" y="20047"/>
                  </a:lnTo>
                  <a:close/>
                  <a:moveTo>
                    <a:pt x="17894" y="20047"/>
                  </a:moveTo>
                  <a:lnTo>
                    <a:pt x="17894" y="20463"/>
                  </a:lnTo>
                  <a:lnTo>
                    <a:pt x="17894" y="20883"/>
                  </a:lnTo>
                  <a:lnTo>
                    <a:pt x="17998" y="20883"/>
                  </a:lnTo>
                  <a:cubicBezTo>
                    <a:pt x="18094" y="20883"/>
                    <a:pt x="18104" y="20870"/>
                    <a:pt x="18115" y="20741"/>
                  </a:cubicBezTo>
                  <a:cubicBezTo>
                    <a:pt x="18125" y="20607"/>
                    <a:pt x="18133" y="20597"/>
                    <a:pt x="18259" y="20586"/>
                  </a:cubicBezTo>
                  <a:cubicBezTo>
                    <a:pt x="18384" y="20575"/>
                    <a:pt x="18393" y="20566"/>
                    <a:pt x="18403" y="20434"/>
                  </a:cubicBezTo>
                  <a:cubicBezTo>
                    <a:pt x="18413" y="20302"/>
                    <a:pt x="18423" y="20293"/>
                    <a:pt x="18550" y="20282"/>
                  </a:cubicBezTo>
                  <a:cubicBezTo>
                    <a:pt x="18673" y="20272"/>
                    <a:pt x="18685" y="20261"/>
                    <a:pt x="18685" y="20160"/>
                  </a:cubicBezTo>
                  <a:lnTo>
                    <a:pt x="18685" y="20047"/>
                  </a:lnTo>
                  <a:lnTo>
                    <a:pt x="18289" y="20047"/>
                  </a:lnTo>
                  <a:lnTo>
                    <a:pt x="17894" y="20047"/>
                  </a:lnTo>
                  <a:close/>
                  <a:moveTo>
                    <a:pt x="2448" y="20350"/>
                  </a:moveTo>
                  <a:cubicBezTo>
                    <a:pt x="2352" y="20350"/>
                    <a:pt x="2341" y="20362"/>
                    <a:pt x="2341" y="20463"/>
                  </a:cubicBezTo>
                  <a:cubicBezTo>
                    <a:pt x="2341" y="20564"/>
                    <a:pt x="2352" y="20579"/>
                    <a:pt x="2448" y="20579"/>
                  </a:cubicBezTo>
                  <a:cubicBezTo>
                    <a:pt x="2544" y="20579"/>
                    <a:pt x="2556" y="20564"/>
                    <a:pt x="2556" y="20463"/>
                  </a:cubicBezTo>
                  <a:cubicBezTo>
                    <a:pt x="2556" y="20362"/>
                    <a:pt x="2544" y="20350"/>
                    <a:pt x="2448" y="20350"/>
                  </a:cubicBezTo>
                  <a:close/>
                  <a:moveTo>
                    <a:pt x="4753" y="20350"/>
                  </a:moveTo>
                  <a:cubicBezTo>
                    <a:pt x="4657" y="20350"/>
                    <a:pt x="4645" y="20362"/>
                    <a:pt x="4645" y="20463"/>
                  </a:cubicBezTo>
                  <a:cubicBezTo>
                    <a:pt x="4645" y="20564"/>
                    <a:pt x="4657" y="20579"/>
                    <a:pt x="4753" y="20579"/>
                  </a:cubicBezTo>
                  <a:cubicBezTo>
                    <a:pt x="4849" y="20579"/>
                    <a:pt x="4860" y="20564"/>
                    <a:pt x="4860" y="20463"/>
                  </a:cubicBezTo>
                  <a:cubicBezTo>
                    <a:pt x="4860" y="20362"/>
                    <a:pt x="4849" y="20350"/>
                    <a:pt x="4753" y="20350"/>
                  </a:cubicBezTo>
                  <a:close/>
                  <a:moveTo>
                    <a:pt x="6949" y="20350"/>
                  </a:moveTo>
                  <a:lnTo>
                    <a:pt x="6949" y="20615"/>
                  </a:lnTo>
                  <a:lnTo>
                    <a:pt x="6949" y="20883"/>
                  </a:lnTo>
                  <a:lnTo>
                    <a:pt x="7057" y="20883"/>
                  </a:lnTo>
                  <a:lnTo>
                    <a:pt x="7164" y="20883"/>
                  </a:lnTo>
                  <a:lnTo>
                    <a:pt x="7164" y="20615"/>
                  </a:lnTo>
                  <a:lnTo>
                    <a:pt x="7164" y="20350"/>
                  </a:lnTo>
                  <a:lnTo>
                    <a:pt x="7057" y="20350"/>
                  </a:lnTo>
                  <a:lnTo>
                    <a:pt x="6949" y="20350"/>
                  </a:lnTo>
                  <a:close/>
                  <a:moveTo>
                    <a:pt x="7634" y="20350"/>
                  </a:moveTo>
                  <a:cubicBezTo>
                    <a:pt x="7538" y="20350"/>
                    <a:pt x="7523" y="20362"/>
                    <a:pt x="7523" y="20463"/>
                  </a:cubicBezTo>
                  <a:cubicBezTo>
                    <a:pt x="7523" y="20564"/>
                    <a:pt x="7538" y="20579"/>
                    <a:pt x="7634" y="20579"/>
                  </a:cubicBezTo>
                  <a:cubicBezTo>
                    <a:pt x="7730" y="20579"/>
                    <a:pt x="7741" y="20564"/>
                    <a:pt x="7741" y="20463"/>
                  </a:cubicBezTo>
                  <a:cubicBezTo>
                    <a:pt x="7741" y="20362"/>
                    <a:pt x="7730" y="20350"/>
                    <a:pt x="7634" y="20350"/>
                  </a:cubicBezTo>
                  <a:close/>
                  <a:moveTo>
                    <a:pt x="8388" y="20350"/>
                  </a:moveTo>
                  <a:lnTo>
                    <a:pt x="8388" y="20463"/>
                  </a:lnTo>
                  <a:cubicBezTo>
                    <a:pt x="8388" y="20565"/>
                    <a:pt x="8401" y="20575"/>
                    <a:pt x="8523" y="20586"/>
                  </a:cubicBezTo>
                  <a:cubicBezTo>
                    <a:pt x="8651" y="20597"/>
                    <a:pt x="8660" y="20607"/>
                    <a:pt x="8671" y="20741"/>
                  </a:cubicBezTo>
                  <a:cubicBezTo>
                    <a:pt x="8681" y="20870"/>
                    <a:pt x="8691" y="20883"/>
                    <a:pt x="8787" y="20883"/>
                  </a:cubicBezTo>
                  <a:lnTo>
                    <a:pt x="8892" y="20883"/>
                  </a:lnTo>
                  <a:lnTo>
                    <a:pt x="8892" y="20615"/>
                  </a:lnTo>
                  <a:lnTo>
                    <a:pt x="8892" y="20350"/>
                  </a:lnTo>
                  <a:lnTo>
                    <a:pt x="8640" y="20350"/>
                  </a:lnTo>
                  <a:lnTo>
                    <a:pt x="8388" y="20350"/>
                  </a:lnTo>
                  <a:close/>
                  <a:moveTo>
                    <a:pt x="11665" y="20350"/>
                  </a:moveTo>
                  <a:cubicBezTo>
                    <a:pt x="11569" y="20350"/>
                    <a:pt x="11558" y="20362"/>
                    <a:pt x="11558" y="20463"/>
                  </a:cubicBezTo>
                  <a:cubicBezTo>
                    <a:pt x="11558" y="20564"/>
                    <a:pt x="11569" y="20579"/>
                    <a:pt x="11665" y="20579"/>
                  </a:cubicBezTo>
                  <a:cubicBezTo>
                    <a:pt x="11761" y="20579"/>
                    <a:pt x="11773" y="20564"/>
                    <a:pt x="11773" y="20463"/>
                  </a:cubicBezTo>
                  <a:cubicBezTo>
                    <a:pt x="11773" y="20362"/>
                    <a:pt x="11761" y="20350"/>
                    <a:pt x="11665" y="20350"/>
                  </a:cubicBezTo>
                  <a:close/>
                  <a:moveTo>
                    <a:pt x="12868" y="20350"/>
                  </a:moveTo>
                  <a:cubicBezTo>
                    <a:pt x="12715" y="20350"/>
                    <a:pt x="12708" y="20357"/>
                    <a:pt x="12708" y="20463"/>
                  </a:cubicBezTo>
                  <a:cubicBezTo>
                    <a:pt x="12708" y="20565"/>
                    <a:pt x="12721" y="20575"/>
                    <a:pt x="12843" y="20586"/>
                  </a:cubicBezTo>
                  <a:cubicBezTo>
                    <a:pt x="12971" y="20597"/>
                    <a:pt x="12980" y="20607"/>
                    <a:pt x="12991" y="20741"/>
                  </a:cubicBezTo>
                  <a:lnTo>
                    <a:pt x="13000" y="20883"/>
                  </a:lnTo>
                  <a:lnTo>
                    <a:pt x="13251" y="20883"/>
                  </a:lnTo>
                  <a:lnTo>
                    <a:pt x="13500" y="20883"/>
                  </a:lnTo>
                  <a:lnTo>
                    <a:pt x="13494" y="20605"/>
                  </a:lnTo>
                  <a:cubicBezTo>
                    <a:pt x="13490" y="20386"/>
                    <a:pt x="13487" y="20362"/>
                    <a:pt x="13469" y="20483"/>
                  </a:cubicBezTo>
                  <a:cubicBezTo>
                    <a:pt x="13440" y="20685"/>
                    <a:pt x="13344" y="20691"/>
                    <a:pt x="13328" y="20492"/>
                  </a:cubicBezTo>
                  <a:cubicBezTo>
                    <a:pt x="13320" y="20383"/>
                    <a:pt x="13301" y="20350"/>
                    <a:pt x="13248" y="20350"/>
                  </a:cubicBezTo>
                  <a:cubicBezTo>
                    <a:pt x="13196" y="20350"/>
                    <a:pt x="13177" y="20383"/>
                    <a:pt x="13169" y="20492"/>
                  </a:cubicBezTo>
                  <a:cubicBezTo>
                    <a:pt x="13161" y="20588"/>
                    <a:pt x="13141" y="20634"/>
                    <a:pt x="13104" y="20634"/>
                  </a:cubicBezTo>
                  <a:cubicBezTo>
                    <a:pt x="13068" y="20634"/>
                    <a:pt x="13047" y="20588"/>
                    <a:pt x="13040" y="20492"/>
                  </a:cubicBezTo>
                  <a:cubicBezTo>
                    <a:pt x="13029" y="20351"/>
                    <a:pt x="13027" y="20350"/>
                    <a:pt x="12868" y="20350"/>
                  </a:cubicBezTo>
                  <a:close/>
                  <a:moveTo>
                    <a:pt x="14724" y="20350"/>
                  </a:moveTo>
                  <a:cubicBezTo>
                    <a:pt x="14704" y="20350"/>
                    <a:pt x="14690" y="20401"/>
                    <a:pt x="14690" y="20463"/>
                  </a:cubicBezTo>
                  <a:cubicBezTo>
                    <a:pt x="14690" y="20526"/>
                    <a:pt x="14704" y="20579"/>
                    <a:pt x="14724" y="20579"/>
                  </a:cubicBezTo>
                  <a:cubicBezTo>
                    <a:pt x="14744" y="20579"/>
                    <a:pt x="14761" y="20526"/>
                    <a:pt x="14761" y="20463"/>
                  </a:cubicBezTo>
                  <a:cubicBezTo>
                    <a:pt x="14761" y="20401"/>
                    <a:pt x="14744" y="20350"/>
                    <a:pt x="14724" y="20350"/>
                  </a:cubicBezTo>
                  <a:close/>
                  <a:moveTo>
                    <a:pt x="20164" y="20350"/>
                  </a:moveTo>
                  <a:cubicBezTo>
                    <a:pt x="20109" y="20350"/>
                    <a:pt x="20090" y="20381"/>
                    <a:pt x="20081" y="20492"/>
                  </a:cubicBezTo>
                  <a:cubicBezTo>
                    <a:pt x="20066" y="20691"/>
                    <a:pt x="19972" y="20685"/>
                    <a:pt x="19943" y="20483"/>
                  </a:cubicBezTo>
                  <a:cubicBezTo>
                    <a:pt x="19926" y="20362"/>
                    <a:pt x="19920" y="20386"/>
                    <a:pt x="19916" y="20605"/>
                  </a:cubicBezTo>
                  <a:lnTo>
                    <a:pt x="19909" y="20883"/>
                  </a:lnTo>
                  <a:lnTo>
                    <a:pt x="20017" y="20883"/>
                  </a:lnTo>
                  <a:cubicBezTo>
                    <a:pt x="20116" y="20883"/>
                    <a:pt x="20124" y="20871"/>
                    <a:pt x="20124" y="20747"/>
                  </a:cubicBezTo>
                  <a:cubicBezTo>
                    <a:pt x="20124" y="20663"/>
                    <a:pt x="20146" y="20606"/>
                    <a:pt x="20179" y="20592"/>
                  </a:cubicBezTo>
                  <a:cubicBezTo>
                    <a:pt x="20210" y="20580"/>
                    <a:pt x="20235" y="20522"/>
                    <a:pt x="20235" y="20460"/>
                  </a:cubicBezTo>
                  <a:cubicBezTo>
                    <a:pt x="20235" y="20377"/>
                    <a:pt x="20217" y="20350"/>
                    <a:pt x="20164" y="20350"/>
                  </a:cubicBezTo>
                  <a:close/>
                  <a:moveTo>
                    <a:pt x="20882" y="20350"/>
                  </a:moveTo>
                  <a:cubicBezTo>
                    <a:pt x="20786" y="20350"/>
                    <a:pt x="20775" y="20362"/>
                    <a:pt x="20775" y="20463"/>
                  </a:cubicBezTo>
                  <a:cubicBezTo>
                    <a:pt x="20775" y="20564"/>
                    <a:pt x="20786" y="20579"/>
                    <a:pt x="20882" y="20579"/>
                  </a:cubicBezTo>
                  <a:cubicBezTo>
                    <a:pt x="20978" y="20579"/>
                    <a:pt x="20989" y="20564"/>
                    <a:pt x="20989" y="20463"/>
                  </a:cubicBezTo>
                  <a:cubicBezTo>
                    <a:pt x="20989" y="20362"/>
                    <a:pt x="20978" y="20350"/>
                    <a:pt x="20882" y="20350"/>
                  </a:cubicBezTo>
                  <a:close/>
                  <a:moveTo>
                    <a:pt x="14924" y="20382"/>
                  </a:moveTo>
                  <a:cubicBezTo>
                    <a:pt x="14918" y="20379"/>
                    <a:pt x="14914" y="20408"/>
                    <a:pt x="14914" y="20463"/>
                  </a:cubicBezTo>
                  <a:cubicBezTo>
                    <a:pt x="14914" y="20536"/>
                    <a:pt x="14921" y="20567"/>
                    <a:pt x="14930" y="20531"/>
                  </a:cubicBezTo>
                  <a:cubicBezTo>
                    <a:pt x="14939" y="20495"/>
                    <a:pt x="14939" y="20435"/>
                    <a:pt x="14930" y="20399"/>
                  </a:cubicBezTo>
                  <a:cubicBezTo>
                    <a:pt x="14928" y="20389"/>
                    <a:pt x="14926" y="20384"/>
                    <a:pt x="14924" y="20382"/>
                  </a:cubicBezTo>
                  <a:close/>
                  <a:moveTo>
                    <a:pt x="19351" y="20382"/>
                  </a:moveTo>
                  <a:cubicBezTo>
                    <a:pt x="19345" y="20379"/>
                    <a:pt x="19342" y="20408"/>
                    <a:pt x="19342" y="20463"/>
                  </a:cubicBezTo>
                  <a:cubicBezTo>
                    <a:pt x="19342" y="20536"/>
                    <a:pt x="19348" y="20567"/>
                    <a:pt x="19357" y="20531"/>
                  </a:cubicBezTo>
                  <a:cubicBezTo>
                    <a:pt x="19366" y="20495"/>
                    <a:pt x="19366" y="20435"/>
                    <a:pt x="19357" y="20399"/>
                  </a:cubicBezTo>
                  <a:cubicBezTo>
                    <a:pt x="19355" y="20389"/>
                    <a:pt x="19353" y="20384"/>
                    <a:pt x="19351" y="20382"/>
                  </a:cubicBezTo>
                  <a:close/>
                  <a:moveTo>
                    <a:pt x="19532" y="20382"/>
                  </a:moveTo>
                  <a:cubicBezTo>
                    <a:pt x="19526" y="20379"/>
                    <a:pt x="19520" y="20408"/>
                    <a:pt x="19520" y="20463"/>
                  </a:cubicBezTo>
                  <a:cubicBezTo>
                    <a:pt x="19520" y="20536"/>
                    <a:pt x="19529" y="20567"/>
                    <a:pt x="19538" y="20531"/>
                  </a:cubicBezTo>
                  <a:cubicBezTo>
                    <a:pt x="19547" y="20495"/>
                    <a:pt x="19547" y="20435"/>
                    <a:pt x="19538" y="20399"/>
                  </a:cubicBezTo>
                  <a:cubicBezTo>
                    <a:pt x="19536" y="20389"/>
                    <a:pt x="19534" y="20384"/>
                    <a:pt x="19532" y="20382"/>
                  </a:cubicBezTo>
                  <a:close/>
                  <a:moveTo>
                    <a:pt x="20394" y="20382"/>
                  </a:moveTo>
                  <a:cubicBezTo>
                    <a:pt x="20388" y="20379"/>
                    <a:pt x="20385" y="20408"/>
                    <a:pt x="20385" y="20463"/>
                  </a:cubicBezTo>
                  <a:cubicBezTo>
                    <a:pt x="20385" y="20536"/>
                    <a:pt x="20394" y="20567"/>
                    <a:pt x="20403" y="20531"/>
                  </a:cubicBezTo>
                  <a:cubicBezTo>
                    <a:pt x="20412" y="20495"/>
                    <a:pt x="20412" y="20435"/>
                    <a:pt x="20403" y="20399"/>
                  </a:cubicBezTo>
                  <a:cubicBezTo>
                    <a:pt x="20401" y="20389"/>
                    <a:pt x="20396" y="20384"/>
                    <a:pt x="20394" y="20382"/>
                  </a:cubicBezTo>
                  <a:close/>
                  <a:moveTo>
                    <a:pt x="14555" y="20628"/>
                  </a:moveTo>
                  <a:cubicBezTo>
                    <a:pt x="14536" y="20626"/>
                    <a:pt x="14515" y="20631"/>
                    <a:pt x="14491" y="20641"/>
                  </a:cubicBezTo>
                  <a:cubicBezTo>
                    <a:pt x="14460" y="20653"/>
                    <a:pt x="14436" y="20707"/>
                    <a:pt x="14436" y="20770"/>
                  </a:cubicBezTo>
                  <a:cubicBezTo>
                    <a:pt x="14436" y="20867"/>
                    <a:pt x="14451" y="20883"/>
                    <a:pt x="14546" y="20883"/>
                  </a:cubicBezTo>
                  <a:cubicBezTo>
                    <a:pt x="14641" y="20883"/>
                    <a:pt x="14654" y="20867"/>
                    <a:pt x="14654" y="20770"/>
                  </a:cubicBezTo>
                  <a:cubicBezTo>
                    <a:pt x="14654" y="20684"/>
                    <a:pt x="14614" y="20633"/>
                    <a:pt x="14555" y="20628"/>
                  </a:cubicBezTo>
                  <a:close/>
                  <a:moveTo>
                    <a:pt x="17436" y="20628"/>
                  </a:moveTo>
                  <a:cubicBezTo>
                    <a:pt x="17417" y="20626"/>
                    <a:pt x="17396" y="20631"/>
                    <a:pt x="17372" y="20641"/>
                  </a:cubicBezTo>
                  <a:cubicBezTo>
                    <a:pt x="17341" y="20653"/>
                    <a:pt x="17317" y="20707"/>
                    <a:pt x="17317" y="20770"/>
                  </a:cubicBezTo>
                  <a:cubicBezTo>
                    <a:pt x="17317" y="20867"/>
                    <a:pt x="17329" y="20883"/>
                    <a:pt x="17424" y="20883"/>
                  </a:cubicBezTo>
                  <a:cubicBezTo>
                    <a:pt x="17519" y="20883"/>
                    <a:pt x="17535" y="20867"/>
                    <a:pt x="17535" y="20770"/>
                  </a:cubicBezTo>
                  <a:cubicBezTo>
                    <a:pt x="17535" y="20684"/>
                    <a:pt x="17495" y="20633"/>
                    <a:pt x="17436" y="20628"/>
                  </a:cubicBezTo>
                  <a:close/>
                  <a:moveTo>
                    <a:pt x="6480" y="20654"/>
                  </a:moveTo>
                  <a:cubicBezTo>
                    <a:pt x="6384" y="20654"/>
                    <a:pt x="6373" y="20666"/>
                    <a:pt x="6373" y="20767"/>
                  </a:cubicBezTo>
                  <a:cubicBezTo>
                    <a:pt x="6373" y="20868"/>
                    <a:pt x="6384" y="20883"/>
                    <a:pt x="6480" y="20883"/>
                  </a:cubicBezTo>
                  <a:cubicBezTo>
                    <a:pt x="6576" y="20883"/>
                    <a:pt x="6587" y="20868"/>
                    <a:pt x="6587" y="20767"/>
                  </a:cubicBezTo>
                  <a:cubicBezTo>
                    <a:pt x="6587" y="20666"/>
                    <a:pt x="6576" y="20654"/>
                    <a:pt x="6480" y="20654"/>
                  </a:cubicBezTo>
                  <a:close/>
                  <a:moveTo>
                    <a:pt x="7922" y="20654"/>
                  </a:moveTo>
                  <a:cubicBezTo>
                    <a:pt x="7826" y="20654"/>
                    <a:pt x="7812" y="20666"/>
                    <a:pt x="7812" y="20767"/>
                  </a:cubicBezTo>
                  <a:cubicBezTo>
                    <a:pt x="7812" y="20868"/>
                    <a:pt x="7826" y="20883"/>
                    <a:pt x="7922" y="20883"/>
                  </a:cubicBezTo>
                  <a:cubicBezTo>
                    <a:pt x="8018" y="20883"/>
                    <a:pt x="8029" y="20868"/>
                    <a:pt x="8029" y="20767"/>
                  </a:cubicBezTo>
                  <a:cubicBezTo>
                    <a:pt x="8029" y="20666"/>
                    <a:pt x="8018" y="20654"/>
                    <a:pt x="7922" y="20654"/>
                  </a:cubicBezTo>
                  <a:close/>
                  <a:moveTo>
                    <a:pt x="9938" y="20654"/>
                  </a:moveTo>
                  <a:cubicBezTo>
                    <a:pt x="9842" y="20654"/>
                    <a:pt x="9827" y="20666"/>
                    <a:pt x="9827" y="20767"/>
                  </a:cubicBezTo>
                  <a:cubicBezTo>
                    <a:pt x="9827" y="20868"/>
                    <a:pt x="9842" y="20883"/>
                    <a:pt x="9938" y="20883"/>
                  </a:cubicBezTo>
                  <a:cubicBezTo>
                    <a:pt x="10034" y="20883"/>
                    <a:pt x="10045" y="20868"/>
                    <a:pt x="10045" y="20767"/>
                  </a:cubicBezTo>
                  <a:cubicBezTo>
                    <a:pt x="10045" y="20666"/>
                    <a:pt x="10034" y="20654"/>
                    <a:pt x="9938" y="20654"/>
                  </a:cubicBezTo>
                  <a:close/>
                  <a:moveTo>
                    <a:pt x="10512" y="20654"/>
                  </a:moveTo>
                  <a:cubicBezTo>
                    <a:pt x="10416" y="20654"/>
                    <a:pt x="10404" y="20666"/>
                    <a:pt x="10404" y="20767"/>
                  </a:cubicBezTo>
                  <a:cubicBezTo>
                    <a:pt x="10404" y="20868"/>
                    <a:pt x="10416" y="20883"/>
                    <a:pt x="10512" y="20883"/>
                  </a:cubicBezTo>
                  <a:cubicBezTo>
                    <a:pt x="10608" y="20883"/>
                    <a:pt x="10622" y="20868"/>
                    <a:pt x="10622" y="20767"/>
                  </a:cubicBezTo>
                  <a:cubicBezTo>
                    <a:pt x="10622" y="20666"/>
                    <a:pt x="10608" y="20654"/>
                    <a:pt x="10512" y="20654"/>
                  </a:cubicBezTo>
                  <a:close/>
                  <a:moveTo>
                    <a:pt x="15697" y="20654"/>
                  </a:moveTo>
                  <a:cubicBezTo>
                    <a:pt x="15601" y="20654"/>
                    <a:pt x="15589" y="20666"/>
                    <a:pt x="15589" y="20767"/>
                  </a:cubicBezTo>
                  <a:cubicBezTo>
                    <a:pt x="15589" y="20868"/>
                    <a:pt x="15601" y="20883"/>
                    <a:pt x="15697" y="20883"/>
                  </a:cubicBezTo>
                  <a:cubicBezTo>
                    <a:pt x="15793" y="20883"/>
                    <a:pt x="15804" y="20868"/>
                    <a:pt x="15804" y="20767"/>
                  </a:cubicBezTo>
                  <a:cubicBezTo>
                    <a:pt x="15804" y="20666"/>
                    <a:pt x="15793" y="20654"/>
                    <a:pt x="15697" y="20654"/>
                  </a:cubicBezTo>
                  <a:close/>
                  <a:moveTo>
                    <a:pt x="20486" y="20654"/>
                  </a:moveTo>
                  <a:lnTo>
                    <a:pt x="20486" y="20919"/>
                  </a:lnTo>
                  <a:lnTo>
                    <a:pt x="20486" y="21183"/>
                  </a:lnTo>
                  <a:lnTo>
                    <a:pt x="20594" y="21183"/>
                  </a:lnTo>
                  <a:lnTo>
                    <a:pt x="20701" y="21183"/>
                  </a:lnTo>
                  <a:lnTo>
                    <a:pt x="20701" y="20919"/>
                  </a:lnTo>
                  <a:lnTo>
                    <a:pt x="20701" y="20654"/>
                  </a:lnTo>
                  <a:lnTo>
                    <a:pt x="20594" y="20654"/>
                  </a:lnTo>
                  <a:lnTo>
                    <a:pt x="20486" y="20654"/>
                  </a:lnTo>
                  <a:close/>
                  <a:moveTo>
                    <a:pt x="126" y="20957"/>
                  </a:moveTo>
                  <a:cubicBezTo>
                    <a:pt x="10" y="20957"/>
                    <a:pt x="0" y="20966"/>
                    <a:pt x="0" y="21070"/>
                  </a:cubicBezTo>
                  <a:cubicBezTo>
                    <a:pt x="0" y="21175"/>
                    <a:pt x="10" y="21183"/>
                    <a:pt x="126" y="21183"/>
                  </a:cubicBezTo>
                  <a:cubicBezTo>
                    <a:pt x="242" y="21183"/>
                    <a:pt x="252" y="21175"/>
                    <a:pt x="252" y="21070"/>
                  </a:cubicBezTo>
                  <a:cubicBezTo>
                    <a:pt x="252" y="20966"/>
                    <a:pt x="242" y="20957"/>
                    <a:pt x="126" y="20957"/>
                  </a:cubicBezTo>
                  <a:close/>
                  <a:moveTo>
                    <a:pt x="1009" y="20957"/>
                  </a:moveTo>
                  <a:cubicBezTo>
                    <a:pt x="913" y="20957"/>
                    <a:pt x="899" y="20969"/>
                    <a:pt x="899" y="21070"/>
                  </a:cubicBezTo>
                  <a:cubicBezTo>
                    <a:pt x="899" y="21171"/>
                    <a:pt x="913" y="21183"/>
                    <a:pt x="1009" y="21183"/>
                  </a:cubicBezTo>
                  <a:cubicBezTo>
                    <a:pt x="1105" y="21183"/>
                    <a:pt x="1117" y="21171"/>
                    <a:pt x="1117" y="21070"/>
                  </a:cubicBezTo>
                  <a:cubicBezTo>
                    <a:pt x="1117" y="20969"/>
                    <a:pt x="1105" y="20957"/>
                    <a:pt x="1009" y="20957"/>
                  </a:cubicBezTo>
                  <a:close/>
                  <a:moveTo>
                    <a:pt x="1764" y="20957"/>
                  </a:moveTo>
                  <a:lnTo>
                    <a:pt x="1764" y="21222"/>
                  </a:lnTo>
                  <a:lnTo>
                    <a:pt x="1764" y="21487"/>
                  </a:lnTo>
                  <a:lnTo>
                    <a:pt x="1872" y="21487"/>
                  </a:lnTo>
                  <a:lnTo>
                    <a:pt x="1979" y="21487"/>
                  </a:lnTo>
                  <a:lnTo>
                    <a:pt x="1979" y="21222"/>
                  </a:lnTo>
                  <a:lnTo>
                    <a:pt x="1979" y="20957"/>
                  </a:lnTo>
                  <a:lnTo>
                    <a:pt x="1872" y="20957"/>
                  </a:lnTo>
                  <a:lnTo>
                    <a:pt x="1764" y="20957"/>
                  </a:lnTo>
                  <a:close/>
                  <a:moveTo>
                    <a:pt x="3025" y="20957"/>
                  </a:moveTo>
                  <a:cubicBezTo>
                    <a:pt x="2929" y="20957"/>
                    <a:pt x="2915" y="20969"/>
                    <a:pt x="2915" y="21070"/>
                  </a:cubicBezTo>
                  <a:cubicBezTo>
                    <a:pt x="2915" y="21171"/>
                    <a:pt x="2929" y="21183"/>
                    <a:pt x="3025" y="21183"/>
                  </a:cubicBezTo>
                  <a:cubicBezTo>
                    <a:pt x="3121" y="21183"/>
                    <a:pt x="3133" y="21171"/>
                    <a:pt x="3133" y="21070"/>
                  </a:cubicBezTo>
                  <a:cubicBezTo>
                    <a:pt x="3133" y="20969"/>
                    <a:pt x="3121" y="20957"/>
                    <a:pt x="3025" y="20957"/>
                  </a:cubicBezTo>
                  <a:close/>
                  <a:moveTo>
                    <a:pt x="3599" y="20957"/>
                  </a:moveTo>
                  <a:cubicBezTo>
                    <a:pt x="3503" y="20957"/>
                    <a:pt x="3492" y="20969"/>
                    <a:pt x="3492" y="21070"/>
                  </a:cubicBezTo>
                  <a:cubicBezTo>
                    <a:pt x="3492" y="21171"/>
                    <a:pt x="3503" y="21183"/>
                    <a:pt x="3599" y="21183"/>
                  </a:cubicBezTo>
                  <a:cubicBezTo>
                    <a:pt x="3695" y="21183"/>
                    <a:pt x="3709" y="21171"/>
                    <a:pt x="3709" y="21070"/>
                  </a:cubicBezTo>
                  <a:cubicBezTo>
                    <a:pt x="3709" y="20969"/>
                    <a:pt x="3695" y="20957"/>
                    <a:pt x="3599" y="20957"/>
                  </a:cubicBezTo>
                  <a:close/>
                  <a:moveTo>
                    <a:pt x="13574" y="20957"/>
                  </a:moveTo>
                  <a:lnTo>
                    <a:pt x="13574" y="21280"/>
                  </a:lnTo>
                  <a:lnTo>
                    <a:pt x="13574" y="21600"/>
                  </a:lnTo>
                  <a:lnTo>
                    <a:pt x="13788" y="21600"/>
                  </a:lnTo>
                  <a:lnTo>
                    <a:pt x="13788" y="21280"/>
                  </a:lnTo>
                  <a:lnTo>
                    <a:pt x="13788" y="20957"/>
                  </a:lnTo>
                  <a:lnTo>
                    <a:pt x="13681" y="20957"/>
                  </a:lnTo>
                  <a:lnTo>
                    <a:pt x="13574" y="20957"/>
                  </a:lnTo>
                  <a:close/>
                  <a:moveTo>
                    <a:pt x="17605" y="20957"/>
                  </a:moveTo>
                  <a:lnTo>
                    <a:pt x="17605" y="21222"/>
                  </a:lnTo>
                  <a:lnTo>
                    <a:pt x="17605" y="21487"/>
                  </a:lnTo>
                  <a:lnTo>
                    <a:pt x="17713" y="21487"/>
                  </a:lnTo>
                  <a:lnTo>
                    <a:pt x="17820" y="21487"/>
                  </a:lnTo>
                  <a:lnTo>
                    <a:pt x="17820" y="21222"/>
                  </a:lnTo>
                  <a:lnTo>
                    <a:pt x="17820" y="20957"/>
                  </a:lnTo>
                  <a:lnTo>
                    <a:pt x="17713" y="20957"/>
                  </a:lnTo>
                  <a:lnTo>
                    <a:pt x="17605" y="20957"/>
                  </a:lnTo>
                  <a:close/>
                  <a:moveTo>
                    <a:pt x="1298" y="21261"/>
                  </a:moveTo>
                  <a:cubicBezTo>
                    <a:pt x="1202" y="21261"/>
                    <a:pt x="1191" y="21274"/>
                    <a:pt x="1181" y="21403"/>
                  </a:cubicBezTo>
                  <a:lnTo>
                    <a:pt x="1169" y="21545"/>
                  </a:lnTo>
                  <a:lnTo>
                    <a:pt x="881" y="21564"/>
                  </a:lnTo>
                  <a:cubicBezTo>
                    <a:pt x="594" y="21586"/>
                    <a:pt x="598" y="21587"/>
                    <a:pt x="1000" y="21594"/>
                  </a:cubicBezTo>
                  <a:lnTo>
                    <a:pt x="1405" y="21600"/>
                  </a:lnTo>
                  <a:lnTo>
                    <a:pt x="1405" y="21432"/>
                  </a:lnTo>
                  <a:cubicBezTo>
                    <a:pt x="1405" y="21269"/>
                    <a:pt x="1399" y="21261"/>
                    <a:pt x="1298" y="21261"/>
                  </a:cubicBezTo>
                  <a:close/>
                  <a:moveTo>
                    <a:pt x="4753" y="21261"/>
                  </a:moveTo>
                  <a:cubicBezTo>
                    <a:pt x="4649" y="21261"/>
                    <a:pt x="4645" y="21268"/>
                    <a:pt x="4645" y="21432"/>
                  </a:cubicBezTo>
                  <a:cubicBezTo>
                    <a:pt x="4645" y="21596"/>
                    <a:pt x="4649" y="21600"/>
                    <a:pt x="4753" y="21600"/>
                  </a:cubicBezTo>
                  <a:cubicBezTo>
                    <a:pt x="4857" y="21600"/>
                    <a:pt x="4860" y="21596"/>
                    <a:pt x="4860" y="21432"/>
                  </a:cubicBezTo>
                  <a:cubicBezTo>
                    <a:pt x="4860" y="21268"/>
                    <a:pt x="4857" y="21261"/>
                    <a:pt x="4753" y="21261"/>
                  </a:cubicBezTo>
                  <a:close/>
                  <a:moveTo>
                    <a:pt x="7922" y="21261"/>
                  </a:moveTo>
                  <a:cubicBezTo>
                    <a:pt x="7826" y="21261"/>
                    <a:pt x="7816" y="21274"/>
                    <a:pt x="7805" y="21403"/>
                  </a:cubicBezTo>
                  <a:cubicBezTo>
                    <a:pt x="7795" y="21537"/>
                    <a:pt x="7788" y="21546"/>
                    <a:pt x="7652" y="21568"/>
                  </a:cubicBezTo>
                  <a:cubicBezTo>
                    <a:pt x="7537" y="21586"/>
                    <a:pt x="7560" y="21592"/>
                    <a:pt x="7769" y="21597"/>
                  </a:cubicBezTo>
                  <a:lnTo>
                    <a:pt x="8029" y="21600"/>
                  </a:lnTo>
                  <a:lnTo>
                    <a:pt x="8029" y="21432"/>
                  </a:lnTo>
                  <a:cubicBezTo>
                    <a:pt x="8029" y="21269"/>
                    <a:pt x="8023" y="21261"/>
                    <a:pt x="7922" y="21261"/>
                  </a:cubicBezTo>
                  <a:close/>
                  <a:moveTo>
                    <a:pt x="12816" y="21261"/>
                  </a:moveTo>
                  <a:cubicBezTo>
                    <a:pt x="12720" y="21261"/>
                    <a:pt x="12708" y="21273"/>
                    <a:pt x="12708" y="21374"/>
                  </a:cubicBezTo>
                  <a:cubicBezTo>
                    <a:pt x="12708" y="21475"/>
                    <a:pt x="12720" y="21487"/>
                    <a:pt x="12816" y="21487"/>
                  </a:cubicBezTo>
                  <a:cubicBezTo>
                    <a:pt x="12912" y="21487"/>
                    <a:pt x="12926" y="21475"/>
                    <a:pt x="12926" y="21374"/>
                  </a:cubicBezTo>
                  <a:cubicBezTo>
                    <a:pt x="12926" y="21273"/>
                    <a:pt x="12912" y="21261"/>
                    <a:pt x="12816" y="21261"/>
                  </a:cubicBezTo>
                  <a:close/>
                  <a:moveTo>
                    <a:pt x="15985" y="21261"/>
                  </a:moveTo>
                  <a:cubicBezTo>
                    <a:pt x="15881" y="21261"/>
                    <a:pt x="15878" y="21268"/>
                    <a:pt x="15878" y="21432"/>
                  </a:cubicBezTo>
                  <a:lnTo>
                    <a:pt x="15878" y="21600"/>
                  </a:lnTo>
                  <a:lnTo>
                    <a:pt x="16047" y="21600"/>
                  </a:lnTo>
                  <a:cubicBezTo>
                    <a:pt x="16180" y="21599"/>
                    <a:pt x="16206" y="21591"/>
                    <a:pt x="16157" y="21561"/>
                  </a:cubicBezTo>
                  <a:cubicBezTo>
                    <a:pt x="16116" y="21536"/>
                    <a:pt x="16093" y="21475"/>
                    <a:pt x="16093" y="21390"/>
                  </a:cubicBezTo>
                  <a:cubicBezTo>
                    <a:pt x="16093" y="21270"/>
                    <a:pt x="16084" y="21261"/>
                    <a:pt x="15985" y="21261"/>
                  </a:cubicBezTo>
                  <a:close/>
                  <a:moveTo>
                    <a:pt x="17136" y="21261"/>
                  </a:moveTo>
                  <a:cubicBezTo>
                    <a:pt x="17040" y="21261"/>
                    <a:pt x="17028" y="21273"/>
                    <a:pt x="17028" y="21374"/>
                  </a:cubicBezTo>
                  <a:cubicBezTo>
                    <a:pt x="17028" y="21475"/>
                    <a:pt x="17040" y="21487"/>
                    <a:pt x="17136" y="21487"/>
                  </a:cubicBezTo>
                  <a:cubicBezTo>
                    <a:pt x="17232" y="21487"/>
                    <a:pt x="17246" y="21475"/>
                    <a:pt x="17246" y="21374"/>
                  </a:cubicBezTo>
                  <a:cubicBezTo>
                    <a:pt x="17246" y="21273"/>
                    <a:pt x="17232" y="21261"/>
                    <a:pt x="17136" y="21261"/>
                  </a:cubicBezTo>
                  <a:close/>
                  <a:moveTo>
                    <a:pt x="2961" y="21574"/>
                  </a:moveTo>
                  <a:cubicBezTo>
                    <a:pt x="2926" y="21584"/>
                    <a:pt x="2956" y="21594"/>
                    <a:pt x="3025" y="21594"/>
                  </a:cubicBezTo>
                  <a:cubicBezTo>
                    <a:pt x="3095" y="21594"/>
                    <a:pt x="3121" y="21584"/>
                    <a:pt x="3087" y="21574"/>
                  </a:cubicBezTo>
                  <a:cubicBezTo>
                    <a:pt x="3052" y="21565"/>
                    <a:pt x="2995" y="21565"/>
                    <a:pt x="2961" y="21574"/>
                  </a:cubicBezTo>
                  <a:close/>
                  <a:moveTo>
                    <a:pt x="3538" y="21574"/>
                  </a:moveTo>
                  <a:cubicBezTo>
                    <a:pt x="3503" y="21584"/>
                    <a:pt x="3530" y="21594"/>
                    <a:pt x="3599" y="21594"/>
                  </a:cubicBezTo>
                  <a:cubicBezTo>
                    <a:pt x="3668" y="21594"/>
                    <a:pt x="3698" y="21584"/>
                    <a:pt x="3663" y="21574"/>
                  </a:cubicBezTo>
                  <a:cubicBezTo>
                    <a:pt x="3629" y="21565"/>
                    <a:pt x="3572" y="21565"/>
                    <a:pt x="3538" y="21574"/>
                  </a:cubicBezTo>
                  <a:close/>
                  <a:moveTo>
                    <a:pt x="5265" y="21574"/>
                  </a:moveTo>
                  <a:cubicBezTo>
                    <a:pt x="5230" y="21584"/>
                    <a:pt x="5260" y="21594"/>
                    <a:pt x="5329" y="21594"/>
                  </a:cubicBezTo>
                  <a:cubicBezTo>
                    <a:pt x="5399" y="21594"/>
                    <a:pt x="5425" y="21584"/>
                    <a:pt x="5391" y="21574"/>
                  </a:cubicBezTo>
                  <a:cubicBezTo>
                    <a:pt x="5356" y="21565"/>
                    <a:pt x="5300" y="21565"/>
                    <a:pt x="5265" y="21574"/>
                  </a:cubicBezTo>
                  <a:close/>
                  <a:moveTo>
                    <a:pt x="6992" y="21574"/>
                  </a:moveTo>
                  <a:cubicBezTo>
                    <a:pt x="6958" y="21584"/>
                    <a:pt x="6988" y="21594"/>
                    <a:pt x="7057" y="21594"/>
                  </a:cubicBezTo>
                  <a:cubicBezTo>
                    <a:pt x="7126" y="21594"/>
                    <a:pt x="7153" y="21584"/>
                    <a:pt x="7118" y="21574"/>
                  </a:cubicBezTo>
                  <a:cubicBezTo>
                    <a:pt x="7084" y="21565"/>
                    <a:pt x="7027" y="21565"/>
                    <a:pt x="6992" y="21574"/>
                  </a:cubicBezTo>
                  <a:close/>
                  <a:moveTo>
                    <a:pt x="19379" y="21574"/>
                  </a:moveTo>
                  <a:cubicBezTo>
                    <a:pt x="19344" y="21584"/>
                    <a:pt x="19371" y="21594"/>
                    <a:pt x="19440" y="21594"/>
                  </a:cubicBezTo>
                  <a:cubicBezTo>
                    <a:pt x="19509" y="21594"/>
                    <a:pt x="19539" y="21584"/>
                    <a:pt x="19504" y="21574"/>
                  </a:cubicBezTo>
                  <a:cubicBezTo>
                    <a:pt x="19470" y="21565"/>
                    <a:pt x="19413" y="21565"/>
                    <a:pt x="19379" y="21574"/>
                  </a:cubicBezTo>
                  <a:close/>
                  <a:moveTo>
                    <a:pt x="20529" y="21574"/>
                  </a:moveTo>
                  <a:cubicBezTo>
                    <a:pt x="20495" y="21584"/>
                    <a:pt x="20524" y="21594"/>
                    <a:pt x="20594" y="21594"/>
                  </a:cubicBezTo>
                  <a:cubicBezTo>
                    <a:pt x="20663" y="21594"/>
                    <a:pt x="20690" y="21584"/>
                    <a:pt x="20655" y="21574"/>
                  </a:cubicBezTo>
                  <a:cubicBezTo>
                    <a:pt x="20620" y="21565"/>
                    <a:pt x="20564" y="21565"/>
                    <a:pt x="20529" y="21574"/>
                  </a:cubicBezTo>
                  <a:close/>
                </a:path>
              </a:pathLst>
            </a:custGeom>
            <a:ln w="12700" cap="flat">
              <a:noFill/>
              <a:miter lim="400000"/>
            </a:ln>
            <a:effectLst/>
          </p:spPr>
        </p:pic>
      </p:grpSp>
      <p:sp>
        <p:nvSpPr>
          <p:cNvPr id="2" name="灯片编号占位符 1"/>
          <p:cNvSpPr>
            <a:spLocks noGrp="1"/>
          </p:cNvSpPr>
          <p:nvPr>
            <p:ph type="sldNum" sz="quarter" idx="2"/>
          </p:nvPr>
        </p:nvSpPr>
        <p:spPr/>
        <p:txBody>
          <a:bodyPr/>
          <a:lstStyle/>
          <a:p>
            <a:fld id="{86CB4B4D-7CA3-9044-876B-883B54F8677D}" type="slidenum">
              <a:rPr lang="en-US" altLang="zh-CN" smtClean="0"/>
              <a:t>56</a:t>
            </a:fld>
            <a:endParaRPr lang="zh-CN" altLang="en-US"/>
          </a:p>
        </p:txBody>
      </p:sp>
    </p:spTree>
  </p:cSld>
  <p:clrMapOvr>
    <a:masterClrMapping/>
  </p:clrMapOvr>
  <p:transition spd="med"/>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 name="热电式传感器应用"/>
          <p:cNvSpPr>
            <a:spLocks noGrp="1"/>
          </p:cNvSpPr>
          <p:nvPr>
            <p:ph type="title"/>
          </p:nvPr>
        </p:nvSpPr>
        <p:spPr>
          <a:prstGeom prst="rect">
            <a:avLst/>
          </a:prstGeom>
        </p:spPr>
        <p:txBody>
          <a:bodyPr/>
          <a:lstStyle>
            <a:lvl1pPr defTabSz="549148">
              <a:defRPr sz="4230"/>
            </a:lvl1pPr>
          </a:lstStyle>
          <a:p>
            <a:r>
              <a:t>热电式传感器应用</a:t>
            </a:r>
          </a:p>
        </p:txBody>
      </p:sp>
      <p:pic>
        <p:nvPicPr>
          <p:cNvPr id="777" name="图像" descr="图像"/>
          <p:cNvPicPr>
            <a:picLocks noChangeAspect="1"/>
          </p:cNvPicPr>
          <p:nvPr/>
        </p:nvPicPr>
        <p:blipFill>
          <a:blip r:embed="rId2">
            <a:extLst/>
          </a:blip>
          <a:stretch>
            <a:fillRect/>
          </a:stretch>
        </p:blipFill>
        <p:spPr>
          <a:xfrm>
            <a:off x="988168" y="2537289"/>
            <a:ext cx="4368801" cy="4165601"/>
          </a:xfrm>
          <a:prstGeom prst="rect">
            <a:avLst/>
          </a:prstGeom>
          <a:ln w="12700">
            <a:miter lim="400000"/>
          </a:ln>
        </p:spPr>
      </p:pic>
      <p:sp>
        <p:nvSpPr>
          <p:cNvPr id="778" name="测量管道流量"/>
          <p:cNvSpPr txBox="1"/>
          <p:nvPr/>
        </p:nvSpPr>
        <p:spPr>
          <a:xfrm>
            <a:off x="7747968" y="1423855"/>
            <a:ext cx="2552701" cy="673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3200"/>
            </a:lvl1pPr>
          </a:lstStyle>
          <a:p>
            <a:r>
              <a:t>测量管道流量</a:t>
            </a:r>
          </a:p>
        </p:txBody>
      </p:sp>
      <p:sp>
        <p:nvSpPr>
          <p:cNvPr id="779" name="Rt1和Rt2为热敏电阻，R1和R2是一般电阻，四个电阻组成桥路。"/>
          <p:cNvSpPr txBox="1"/>
          <p:nvPr/>
        </p:nvSpPr>
        <p:spPr>
          <a:xfrm>
            <a:off x="1197278" y="7079040"/>
            <a:ext cx="3950581" cy="14001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b="0">
                <a:solidFill>
                  <a:srgbClr val="5E5E5E"/>
                </a:solidFill>
              </a:defRPr>
            </a:pPr>
            <a:r>
              <a:t>R</a:t>
            </a:r>
            <a:r>
              <a:rPr sz="2600" baseline="-5999">
                <a:solidFill>
                  <a:srgbClr val="000000"/>
                </a:solidFill>
              </a:rPr>
              <a:t>t1</a:t>
            </a:r>
            <a:r>
              <a:t>和R</a:t>
            </a:r>
            <a:r>
              <a:rPr sz="2600" baseline="-5999">
                <a:solidFill>
                  <a:srgbClr val="000000"/>
                </a:solidFill>
              </a:rPr>
              <a:t>t2</a:t>
            </a:r>
            <a:r>
              <a:t>为热敏电阻，R</a:t>
            </a:r>
            <a:r>
              <a:rPr sz="2600" baseline="-5999">
                <a:solidFill>
                  <a:srgbClr val="000000"/>
                </a:solidFill>
              </a:rPr>
              <a:t>1</a:t>
            </a:r>
            <a:r>
              <a:t>和R</a:t>
            </a:r>
            <a:r>
              <a:rPr sz="2600" baseline="-5999">
                <a:solidFill>
                  <a:srgbClr val="000000"/>
                </a:solidFill>
              </a:rPr>
              <a:t>2</a:t>
            </a:r>
            <a:r>
              <a:t>是一般电阻，四个电阻组成桥路。</a:t>
            </a:r>
          </a:p>
        </p:txBody>
      </p:sp>
      <p:sp>
        <p:nvSpPr>
          <p:cNvPr id="780" name="当流体静止时，电桥处于平衡状态。当流体流动时，Rt1上的热量被带走，Rt1因温度变化引起阻值变化，电桥失去平衡，电流计出现示数，其值与流体流速v成正比"/>
          <p:cNvSpPr txBox="1"/>
          <p:nvPr/>
        </p:nvSpPr>
        <p:spPr>
          <a:xfrm>
            <a:off x="6212105" y="3642004"/>
            <a:ext cx="5624425" cy="24695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2600" b="0"/>
            </a:pPr>
            <a:r>
              <a:t>当流体静止时，电桥处于平衡状态。当流体流动时，R</a:t>
            </a:r>
            <a:r>
              <a:rPr baseline="-5999"/>
              <a:t>t1</a:t>
            </a:r>
            <a:r>
              <a:t>上的热量被带走，R</a:t>
            </a:r>
            <a:r>
              <a:rPr baseline="-5999"/>
              <a:t>t1</a:t>
            </a:r>
            <a:r>
              <a:t>因温度变化引起阻值变化，电桥失去平衡，电流计出现示数，其值与流体流速v成正比</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57</a:t>
            </a:fld>
            <a:endParaRPr lang="zh-CN" altLang="en-US"/>
          </a:p>
        </p:txBody>
      </p:sp>
    </p:spTree>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 name="DS18B20"/>
          <p:cNvSpPr>
            <a:spLocks noGrp="1"/>
          </p:cNvSpPr>
          <p:nvPr>
            <p:ph type="title"/>
          </p:nvPr>
        </p:nvSpPr>
        <p:spPr>
          <a:prstGeom prst="rect">
            <a:avLst/>
          </a:prstGeom>
        </p:spPr>
        <p:txBody>
          <a:bodyPr/>
          <a:lstStyle/>
          <a:p>
            <a:r>
              <a:t>DS18B20</a:t>
            </a:r>
          </a:p>
        </p:txBody>
      </p:sp>
      <p:sp>
        <p:nvSpPr>
          <p:cNvPr id="783" name="DS18B20是常用的数字温度传感器，其输出的是数字信号，具有体积小，硬件开销低，抗干扰能力强，精度高的特点。"/>
          <p:cNvSpPr txBox="1"/>
          <p:nvPr/>
        </p:nvSpPr>
        <p:spPr>
          <a:xfrm>
            <a:off x="2118645" y="1349511"/>
            <a:ext cx="10107254" cy="11292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b="0">
                <a:solidFill>
                  <a:srgbClr val="333333"/>
                </a:solidFill>
                <a:latin typeface="Arial"/>
                <a:ea typeface="Arial"/>
                <a:cs typeface="Arial"/>
                <a:sym typeface="Arial"/>
              </a:defRPr>
            </a:pPr>
            <a:r>
              <a:rPr>
                <a:solidFill>
                  <a:schemeClr val="accent5">
                    <a:hueOff val="-82419"/>
                    <a:satOff val="-9513"/>
                    <a:lumOff val="-16343"/>
                  </a:schemeClr>
                </a:solidFill>
              </a:rPr>
              <a:t>DS18B20</a:t>
            </a:r>
            <a:r>
              <a:t>是常用的数字温度传感器，其输出的是数字信号，具有体积小，硬件开销低，抗干扰能力强，精度高的特点。</a:t>
            </a:r>
          </a:p>
        </p:txBody>
      </p:sp>
      <p:pic>
        <p:nvPicPr>
          <p:cNvPr id="784" name="77094b36acaf2eddd2c77ecd891001e9390193db.jpg" descr="77094b36acaf2eddd2c77ecd891001e9390193db.jpg"/>
          <p:cNvPicPr>
            <a:picLocks noChangeAspect="1"/>
          </p:cNvPicPr>
          <p:nvPr/>
        </p:nvPicPr>
        <p:blipFill>
          <a:blip r:embed="rId2">
            <a:extLst/>
          </a:blip>
          <a:srcRect r="436" b="4492"/>
          <a:stretch>
            <a:fillRect/>
          </a:stretch>
        </p:blipFill>
        <p:spPr>
          <a:xfrm>
            <a:off x="7752204" y="3692968"/>
            <a:ext cx="5253244" cy="2772450"/>
          </a:xfrm>
          <a:prstGeom prst="rect">
            <a:avLst/>
          </a:prstGeom>
          <a:ln w="12700">
            <a:miter lim="400000"/>
          </a:ln>
        </p:spPr>
      </p:pic>
      <p:sp>
        <p:nvSpPr>
          <p:cNvPr id="785" name="DS18B20测温原理如图所示。图中低温度系数晶振的振荡频率受温度影响很小，用于产生固定频率的脉冲信号发送给计数器1。高温度系数晶振随温度变化其振荡频率明显改变，所产生的信号作为计数器2的脉冲输入。计数器1和温度寄存器被预置在-55℃所对应的一个基数值。计数器1对低温度系数晶振产生的脉冲信号进行减法计数，当计数器1的预置值减到0时，温度寄存器的值将加1，计数器1的预置将重新被装入，计数器1重新开始对低温度系数晶振产生的脉冲信号进行计数，如此循环直到计数器2计数到0时，停止温度寄存器值的累加，此时温度寄存器中的数值即为所测温度。斜率累加器用于补偿和修正测温过程中的非线性，其输出用于修正计数器1的预置值。"/>
          <p:cNvSpPr txBox="1"/>
          <p:nvPr/>
        </p:nvSpPr>
        <p:spPr>
          <a:xfrm>
            <a:off x="519449" y="2557097"/>
            <a:ext cx="7243099" cy="65854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defTabSz="457200">
              <a:defRPr sz="2500" b="0">
                <a:solidFill>
                  <a:srgbClr val="333333"/>
                </a:solidFill>
                <a:latin typeface="Arial"/>
                <a:ea typeface="Arial"/>
                <a:cs typeface="Arial"/>
                <a:sym typeface="Arial"/>
              </a:defRPr>
            </a:lvl1pPr>
          </a:lstStyle>
          <a:p>
            <a:r>
              <a:t>DS18B20测温原理如图所示。图中低温度系数晶振的振荡频率受温度影响很小，用于产生固定频率的脉冲信号发送给计数器1。高温度系数晶振随温度变化其振荡频率明显改变，所产生的信号作为计数器2的脉冲输入。计数器1和温度寄存器被预置在-55℃所对应的一个基数值。计数器1对低温度系数晶振产生的脉冲信号进行减法计数，当计数器1的预置值减到0时，温度寄存器的值将加1，计数器1的预置将重新被装入，计数器1重新开始对低温度系数晶振产生的脉冲信号进行计数，如此循环直到计数器2计数到0时，停止温度寄存器值的累加，此时温度寄存器中的数值即为所测温度。斜率累加器用于补偿和修正测温过程中的非线性，其输出用于修正计数器1的预置值。</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58</a:t>
            </a:fld>
            <a:endParaRPr lang="zh-CN" altLang="en-US"/>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热电偶"/>
          <p:cNvSpPr>
            <a:spLocks noGrp="1"/>
          </p:cNvSpPr>
          <p:nvPr>
            <p:ph type="title"/>
          </p:nvPr>
        </p:nvSpPr>
        <p:spPr>
          <a:prstGeom prst="rect">
            <a:avLst/>
          </a:prstGeom>
        </p:spPr>
        <p:txBody>
          <a:bodyPr/>
          <a:lstStyle/>
          <a:p>
            <a:r>
              <a:t>热电偶</a:t>
            </a:r>
          </a:p>
        </p:txBody>
      </p:sp>
      <p:sp>
        <p:nvSpPr>
          <p:cNvPr id="433" name="由A、B两种导体串接成一闭合回路，将温度转换成热电势的装置称为热电偶。"/>
          <p:cNvSpPr txBox="1"/>
          <p:nvPr/>
        </p:nvSpPr>
        <p:spPr>
          <a:xfrm>
            <a:off x="1162000" y="2024446"/>
            <a:ext cx="11027919" cy="11327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a:latin typeface="Helvetica"/>
                <a:ea typeface="Helvetica"/>
                <a:cs typeface="Helvetica"/>
                <a:sym typeface="Helvetica"/>
              </a:defRPr>
            </a:pPr>
            <a:r>
              <a:t>由</a:t>
            </a:r>
            <a:r>
              <a:rPr>
                <a:solidFill>
                  <a:schemeClr val="accent5">
                    <a:hueOff val="-82419"/>
                    <a:satOff val="-9513"/>
                    <a:lumOff val="-16343"/>
                  </a:schemeClr>
                </a:solidFill>
                <a:latin typeface="Times New Roman"/>
                <a:ea typeface="Times New Roman"/>
                <a:cs typeface="Times New Roman"/>
                <a:sym typeface="Times New Roman"/>
              </a:rPr>
              <a:t>A</a:t>
            </a:r>
            <a:r>
              <a:rPr>
                <a:solidFill>
                  <a:schemeClr val="accent5">
                    <a:hueOff val="-82419"/>
                    <a:satOff val="-9513"/>
                    <a:lumOff val="-16343"/>
                  </a:schemeClr>
                </a:solidFill>
              </a:rPr>
              <a:t>、</a:t>
            </a:r>
            <a:r>
              <a:rPr>
                <a:solidFill>
                  <a:schemeClr val="accent5">
                    <a:hueOff val="-82419"/>
                    <a:satOff val="-9513"/>
                    <a:lumOff val="-16343"/>
                  </a:schemeClr>
                </a:solidFill>
                <a:latin typeface="Times New Roman"/>
                <a:ea typeface="Times New Roman"/>
                <a:cs typeface="Times New Roman"/>
                <a:sym typeface="Times New Roman"/>
              </a:rPr>
              <a:t>B</a:t>
            </a:r>
            <a:r>
              <a:rPr>
                <a:solidFill>
                  <a:schemeClr val="accent5">
                    <a:hueOff val="-82419"/>
                    <a:satOff val="-9513"/>
                    <a:lumOff val="-16343"/>
                  </a:schemeClr>
                </a:solidFill>
              </a:rPr>
              <a:t>两种导体</a:t>
            </a:r>
            <a:r>
              <a:t>串接成一闭合回路，将</a:t>
            </a:r>
            <a:r>
              <a:rPr>
                <a:solidFill>
                  <a:srgbClr val="0433FF"/>
                </a:solidFill>
              </a:rPr>
              <a:t>温度转换成热电势</a:t>
            </a:r>
            <a:r>
              <a:t>的装置称为</a:t>
            </a:r>
            <a:r>
              <a:rPr>
                <a:solidFill>
                  <a:srgbClr val="FF2600"/>
                </a:solidFill>
              </a:rPr>
              <a:t>热电偶</a:t>
            </a:r>
            <a:r>
              <a:t>。</a:t>
            </a:r>
          </a:p>
        </p:txBody>
      </p:sp>
      <p:pic>
        <p:nvPicPr>
          <p:cNvPr id="434" name="图像" descr="图像"/>
          <p:cNvPicPr>
            <a:picLocks noChangeAspect="1"/>
          </p:cNvPicPr>
          <p:nvPr/>
        </p:nvPicPr>
        <p:blipFill>
          <a:blip r:embed="rId2">
            <a:extLst/>
          </a:blip>
          <a:stretch>
            <a:fillRect/>
          </a:stretch>
        </p:blipFill>
        <p:spPr>
          <a:xfrm>
            <a:off x="3922335" y="3054350"/>
            <a:ext cx="4224890" cy="2128948"/>
          </a:xfrm>
          <a:prstGeom prst="rect">
            <a:avLst/>
          </a:prstGeom>
          <a:ln w="12700">
            <a:miter lim="400000"/>
          </a:ln>
        </p:spPr>
      </p:pic>
      <p:sp>
        <p:nvSpPr>
          <p:cNvPr id="435" name="特点：结构简单、制造方便、精度高、热惯性小，可测温范围宽和便于远程传送等优点。使用不同材质制成的热电偶系列，可以满足-200～近3000℃温度测量的需要"/>
          <p:cNvSpPr txBox="1"/>
          <p:nvPr/>
        </p:nvSpPr>
        <p:spPr>
          <a:xfrm>
            <a:off x="1101766" y="5559025"/>
            <a:ext cx="11350584" cy="20876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a:latin typeface="Helvetica"/>
                <a:ea typeface="Helvetica"/>
                <a:cs typeface="Helvetica"/>
                <a:sym typeface="Helvetica"/>
              </a:defRPr>
            </a:pPr>
            <a:r>
              <a:t>特点：结构简单、制造方便、精度高、热惯性小，可测温范围宽和便于远程传送等优点。使用不同材质制成的热电偶系列，可以满足</a:t>
            </a:r>
            <a:r>
              <a:rPr>
                <a:solidFill>
                  <a:srgbClr val="D82DA9"/>
                </a:solidFill>
                <a:latin typeface="Times New Roman"/>
                <a:ea typeface="Times New Roman"/>
                <a:cs typeface="Times New Roman"/>
                <a:sym typeface="Times New Roman"/>
              </a:rPr>
              <a:t>-200</a:t>
            </a:r>
            <a:r>
              <a:rPr>
                <a:solidFill>
                  <a:srgbClr val="D82DA9"/>
                </a:solidFill>
              </a:rPr>
              <a:t>～近</a:t>
            </a:r>
            <a:r>
              <a:rPr>
                <a:solidFill>
                  <a:srgbClr val="D82DA9"/>
                </a:solidFill>
                <a:latin typeface="Times New Roman"/>
                <a:ea typeface="Times New Roman"/>
                <a:cs typeface="Times New Roman"/>
                <a:sym typeface="Times New Roman"/>
              </a:rPr>
              <a:t>3000℃</a:t>
            </a:r>
            <a:r>
              <a:t>温度测量的需要 </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6</a:t>
            </a:fld>
            <a:endParaRPr lang="zh-CN" altLang="en-US"/>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采用焊接方法将两种材料的接点连接在一起，接点称为测温端或工作端。…"/>
          <p:cNvSpPr txBox="1"/>
          <p:nvPr/>
        </p:nvSpPr>
        <p:spPr>
          <a:xfrm>
            <a:off x="906224" y="2283446"/>
            <a:ext cx="11350585" cy="21336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indent="609600" algn="just" defTabSz="457200">
              <a:defRPr sz="2800">
                <a:latin typeface="Times New Roman"/>
                <a:ea typeface="Times New Roman"/>
                <a:cs typeface="Times New Roman"/>
                <a:sym typeface="Times New Roman"/>
              </a:defRPr>
            </a:pPr>
            <a:r>
              <a:t>采用焊接方法将两种材料的接点连接在一起，接点称为</a:t>
            </a:r>
            <a:r>
              <a:rPr>
                <a:solidFill>
                  <a:srgbClr val="7E48C6"/>
                </a:solidFill>
                <a:latin typeface="Helvetica"/>
                <a:ea typeface="Helvetica"/>
                <a:cs typeface="Helvetica"/>
                <a:sym typeface="Helvetica"/>
              </a:rPr>
              <a:t>测温端或工作端</a:t>
            </a:r>
            <a:r>
              <a:rPr>
                <a:latin typeface="Helvetica"/>
                <a:ea typeface="Helvetica"/>
                <a:cs typeface="Helvetica"/>
                <a:sym typeface="Helvetica"/>
              </a:rPr>
              <a:t>。</a:t>
            </a:r>
          </a:p>
          <a:p>
            <a:pPr indent="609600" algn="just" defTabSz="457200">
              <a:defRPr sz="2800">
                <a:latin typeface="Times New Roman"/>
                <a:ea typeface="Times New Roman"/>
                <a:cs typeface="Times New Roman"/>
                <a:sym typeface="Times New Roman"/>
              </a:defRPr>
            </a:pPr>
            <a:r>
              <a:t>在测温时，将其置入被测温场中。</a:t>
            </a:r>
            <a:r>
              <a:rPr>
                <a:solidFill>
                  <a:srgbClr val="7E48C6"/>
                </a:solidFill>
                <a:latin typeface="Helvetica"/>
                <a:ea typeface="Helvetica"/>
                <a:cs typeface="Helvetica"/>
                <a:sym typeface="Helvetica"/>
              </a:rPr>
              <a:t>一般要求未连接端恒定在某一温度，将其称为参考端</a:t>
            </a:r>
            <a:r>
              <a:rPr>
                <a:solidFill>
                  <a:srgbClr val="AB82FF"/>
                </a:solidFill>
                <a:latin typeface="Helvetica"/>
                <a:ea typeface="Helvetica"/>
                <a:cs typeface="Helvetica"/>
                <a:sym typeface="Helvetica"/>
              </a:rPr>
              <a:t>。</a:t>
            </a:r>
          </a:p>
        </p:txBody>
      </p:sp>
      <p:sp>
        <p:nvSpPr>
          <p:cNvPr id="438" name="热电偶"/>
          <p:cNvSpPr>
            <a:spLocks noGrp="1"/>
          </p:cNvSpPr>
          <p:nvPr>
            <p:ph type="title"/>
          </p:nvPr>
        </p:nvSpPr>
        <p:spPr>
          <a:prstGeom prst="rect">
            <a:avLst/>
          </a:prstGeom>
        </p:spPr>
        <p:txBody>
          <a:bodyPr/>
          <a:lstStyle/>
          <a:p>
            <a:r>
              <a:t>热电偶</a:t>
            </a:r>
          </a:p>
        </p:txBody>
      </p:sp>
      <p:grpSp>
        <p:nvGrpSpPr>
          <p:cNvPr id="444" name="成组"/>
          <p:cNvGrpSpPr/>
          <p:nvPr/>
        </p:nvGrpSpPr>
        <p:grpSpPr>
          <a:xfrm>
            <a:off x="906223" y="5715104"/>
            <a:ext cx="6438902" cy="1810942"/>
            <a:chOff x="0" y="0"/>
            <a:chExt cx="6438900" cy="1810940"/>
          </a:xfrm>
        </p:grpSpPr>
        <p:pic>
          <p:nvPicPr>
            <p:cNvPr id="439" name="图像" descr="图像"/>
            <p:cNvPicPr>
              <a:picLocks noChangeAspect="1"/>
            </p:cNvPicPr>
            <p:nvPr/>
          </p:nvPicPr>
          <p:blipFill>
            <a:blip r:embed="rId2">
              <a:extLst/>
            </a:blip>
            <a:srcRect l="2" b="2"/>
            <a:stretch>
              <a:fillRect/>
            </a:stretch>
          </p:blipFill>
          <p:spPr>
            <a:xfrm>
              <a:off x="-1" y="0"/>
              <a:ext cx="6438901" cy="1810941"/>
            </a:xfrm>
            <a:custGeom>
              <a:avLst/>
              <a:gdLst/>
              <a:ahLst/>
              <a:cxnLst>
                <a:cxn ang="0">
                  <a:pos x="wd2" y="hd2"/>
                </a:cxn>
                <a:cxn ang="5400000">
                  <a:pos x="wd2" y="hd2"/>
                </a:cxn>
                <a:cxn ang="10800000">
                  <a:pos x="wd2" y="hd2"/>
                </a:cxn>
                <a:cxn ang="16200000">
                  <a:pos x="wd2" y="hd2"/>
                </a:cxn>
              </a:cxnLst>
              <a:rect l="0" t="0" r="r" b="b"/>
              <a:pathLst>
                <a:path w="21600" h="21600" extrusionOk="0">
                  <a:moveTo>
                    <a:pt x="9024" y="0"/>
                  </a:moveTo>
                  <a:cubicBezTo>
                    <a:pt x="8859" y="0"/>
                    <a:pt x="8820" y="107"/>
                    <a:pt x="8902" y="346"/>
                  </a:cubicBezTo>
                  <a:cubicBezTo>
                    <a:pt x="8931" y="433"/>
                    <a:pt x="8939" y="717"/>
                    <a:pt x="8939" y="1865"/>
                  </a:cubicBezTo>
                  <a:cubicBezTo>
                    <a:pt x="8939" y="3013"/>
                    <a:pt x="8931" y="3292"/>
                    <a:pt x="8902" y="3380"/>
                  </a:cubicBezTo>
                  <a:cubicBezTo>
                    <a:pt x="8881" y="3439"/>
                    <a:pt x="8866" y="3526"/>
                    <a:pt x="8866" y="3569"/>
                  </a:cubicBezTo>
                  <a:cubicBezTo>
                    <a:pt x="8866" y="3613"/>
                    <a:pt x="8936" y="3639"/>
                    <a:pt x="9024" y="3631"/>
                  </a:cubicBezTo>
                  <a:cubicBezTo>
                    <a:pt x="9188" y="3615"/>
                    <a:pt x="9220" y="3544"/>
                    <a:pt x="9133" y="3380"/>
                  </a:cubicBezTo>
                  <a:cubicBezTo>
                    <a:pt x="9088" y="3294"/>
                    <a:pt x="9084" y="3217"/>
                    <a:pt x="9091" y="2533"/>
                  </a:cubicBezTo>
                  <a:lnTo>
                    <a:pt x="9097" y="1780"/>
                  </a:lnTo>
                  <a:lnTo>
                    <a:pt x="10065" y="1780"/>
                  </a:lnTo>
                  <a:lnTo>
                    <a:pt x="11033" y="1780"/>
                  </a:lnTo>
                  <a:lnTo>
                    <a:pt x="11045" y="2168"/>
                  </a:lnTo>
                  <a:lnTo>
                    <a:pt x="11057" y="2561"/>
                  </a:lnTo>
                  <a:lnTo>
                    <a:pt x="11423" y="2121"/>
                  </a:lnTo>
                  <a:cubicBezTo>
                    <a:pt x="11624" y="1878"/>
                    <a:pt x="11776" y="1652"/>
                    <a:pt x="11761" y="1619"/>
                  </a:cubicBezTo>
                  <a:cubicBezTo>
                    <a:pt x="11746" y="1586"/>
                    <a:pt x="11578" y="1365"/>
                    <a:pt x="11389" y="1131"/>
                  </a:cubicBezTo>
                  <a:lnTo>
                    <a:pt x="11045" y="710"/>
                  </a:lnTo>
                  <a:lnTo>
                    <a:pt x="11045" y="1041"/>
                  </a:lnTo>
                  <a:cubicBezTo>
                    <a:pt x="11045" y="1226"/>
                    <a:pt x="11035" y="1399"/>
                    <a:pt x="11024" y="1425"/>
                  </a:cubicBezTo>
                  <a:cubicBezTo>
                    <a:pt x="11012" y="1450"/>
                    <a:pt x="10573" y="1474"/>
                    <a:pt x="10049" y="1477"/>
                  </a:cubicBezTo>
                  <a:lnTo>
                    <a:pt x="9097" y="1482"/>
                  </a:lnTo>
                  <a:lnTo>
                    <a:pt x="9091" y="961"/>
                  </a:lnTo>
                  <a:cubicBezTo>
                    <a:pt x="9084" y="513"/>
                    <a:pt x="9090" y="427"/>
                    <a:pt x="9133" y="331"/>
                  </a:cubicBezTo>
                  <a:cubicBezTo>
                    <a:pt x="9230" y="116"/>
                    <a:pt x="9192" y="0"/>
                    <a:pt x="9024" y="0"/>
                  </a:cubicBezTo>
                  <a:close/>
                  <a:moveTo>
                    <a:pt x="3609" y="1908"/>
                  </a:moveTo>
                  <a:cubicBezTo>
                    <a:pt x="3455" y="1908"/>
                    <a:pt x="3402" y="1935"/>
                    <a:pt x="3410" y="2012"/>
                  </a:cubicBezTo>
                  <a:cubicBezTo>
                    <a:pt x="3415" y="2070"/>
                    <a:pt x="3448" y="2119"/>
                    <a:pt x="3483" y="2121"/>
                  </a:cubicBezTo>
                  <a:cubicBezTo>
                    <a:pt x="3518" y="2122"/>
                    <a:pt x="3553" y="2146"/>
                    <a:pt x="3560" y="2173"/>
                  </a:cubicBezTo>
                  <a:cubicBezTo>
                    <a:pt x="3568" y="2199"/>
                    <a:pt x="3578" y="2600"/>
                    <a:pt x="3581" y="3063"/>
                  </a:cubicBezTo>
                  <a:cubicBezTo>
                    <a:pt x="3585" y="3525"/>
                    <a:pt x="3595" y="3905"/>
                    <a:pt x="3605" y="3905"/>
                  </a:cubicBezTo>
                  <a:cubicBezTo>
                    <a:pt x="3616" y="3905"/>
                    <a:pt x="3624" y="3571"/>
                    <a:pt x="3624" y="3162"/>
                  </a:cubicBezTo>
                  <a:cubicBezTo>
                    <a:pt x="3624" y="2283"/>
                    <a:pt x="3647" y="2083"/>
                    <a:pt x="3748" y="2083"/>
                  </a:cubicBezTo>
                  <a:cubicBezTo>
                    <a:pt x="3788" y="2083"/>
                    <a:pt x="3820" y="2041"/>
                    <a:pt x="3820" y="1993"/>
                  </a:cubicBezTo>
                  <a:cubicBezTo>
                    <a:pt x="3820" y="1942"/>
                    <a:pt x="3733" y="1908"/>
                    <a:pt x="3609" y="1908"/>
                  </a:cubicBezTo>
                  <a:close/>
                  <a:moveTo>
                    <a:pt x="4053" y="2428"/>
                  </a:moveTo>
                  <a:cubicBezTo>
                    <a:pt x="4007" y="2428"/>
                    <a:pt x="3957" y="2500"/>
                    <a:pt x="3933" y="2594"/>
                  </a:cubicBezTo>
                  <a:cubicBezTo>
                    <a:pt x="3827" y="3011"/>
                    <a:pt x="3875" y="3861"/>
                    <a:pt x="4009" y="3920"/>
                  </a:cubicBezTo>
                  <a:cubicBezTo>
                    <a:pt x="4120" y="3968"/>
                    <a:pt x="4184" y="3821"/>
                    <a:pt x="4213" y="3451"/>
                  </a:cubicBezTo>
                  <a:cubicBezTo>
                    <a:pt x="4256" y="2877"/>
                    <a:pt x="4187" y="2428"/>
                    <a:pt x="4053" y="2428"/>
                  </a:cubicBezTo>
                  <a:close/>
                  <a:moveTo>
                    <a:pt x="5279" y="3574"/>
                  </a:moveTo>
                  <a:cubicBezTo>
                    <a:pt x="5265" y="3574"/>
                    <a:pt x="5248" y="3581"/>
                    <a:pt x="5230" y="3593"/>
                  </a:cubicBezTo>
                  <a:cubicBezTo>
                    <a:pt x="5113" y="3671"/>
                    <a:pt x="5069" y="3851"/>
                    <a:pt x="5069" y="4251"/>
                  </a:cubicBezTo>
                  <a:cubicBezTo>
                    <a:pt x="5069" y="4553"/>
                    <a:pt x="5056" y="4623"/>
                    <a:pt x="4935" y="4961"/>
                  </a:cubicBezTo>
                  <a:cubicBezTo>
                    <a:pt x="4862" y="5167"/>
                    <a:pt x="4531" y="6113"/>
                    <a:pt x="4199" y="7067"/>
                  </a:cubicBezTo>
                  <a:cubicBezTo>
                    <a:pt x="3868" y="8022"/>
                    <a:pt x="3576" y="8854"/>
                    <a:pt x="3551" y="8918"/>
                  </a:cubicBezTo>
                  <a:cubicBezTo>
                    <a:pt x="3499" y="9049"/>
                    <a:pt x="3452" y="8994"/>
                    <a:pt x="3452" y="8795"/>
                  </a:cubicBezTo>
                  <a:cubicBezTo>
                    <a:pt x="3452" y="8723"/>
                    <a:pt x="3424" y="8399"/>
                    <a:pt x="3388" y="8080"/>
                  </a:cubicBezTo>
                  <a:cubicBezTo>
                    <a:pt x="3197" y="6377"/>
                    <a:pt x="2806" y="5066"/>
                    <a:pt x="2305" y="4440"/>
                  </a:cubicBezTo>
                  <a:cubicBezTo>
                    <a:pt x="2137" y="4231"/>
                    <a:pt x="2084" y="4208"/>
                    <a:pt x="1775" y="4208"/>
                  </a:cubicBezTo>
                  <a:cubicBezTo>
                    <a:pt x="1417" y="4208"/>
                    <a:pt x="1333" y="4268"/>
                    <a:pt x="1052" y="4696"/>
                  </a:cubicBezTo>
                  <a:cubicBezTo>
                    <a:pt x="589" y="5398"/>
                    <a:pt x="167" y="7176"/>
                    <a:pt x="73" y="8819"/>
                  </a:cubicBezTo>
                  <a:cubicBezTo>
                    <a:pt x="58" y="9097"/>
                    <a:pt x="34" y="9394"/>
                    <a:pt x="21" y="9477"/>
                  </a:cubicBezTo>
                  <a:cubicBezTo>
                    <a:pt x="7" y="9573"/>
                    <a:pt x="0" y="9970"/>
                    <a:pt x="0" y="10367"/>
                  </a:cubicBezTo>
                  <a:cubicBezTo>
                    <a:pt x="0" y="10763"/>
                    <a:pt x="7" y="11158"/>
                    <a:pt x="21" y="11257"/>
                  </a:cubicBezTo>
                  <a:cubicBezTo>
                    <a:pt x="33" y="11340"/>
                    <a:pt x="67" y="11720"/>
                    <a:pt x="96" y="12099"/>
                  </a:cubicBezTo>
                  <a:cubicBezTo>
                    <a:pt x="223" y="13739"/>
                    <a:pt x="550" y="15113"/>
                    <a:pt x="992" y="15877"/>
                  </a:cubicBezTo>
                  <a:cubicBezTo>
                    <a:pt x="1249" y="16321"/>
                    <a:pt x="1472" y="16495"/>
                    <a:pt x="1775" y="16492"/>
                  </a:cubicBezTo>
                  <a:cubicBezTo>
                    <a:pt x="2460" y="16486"/>
                    <a:pt x="3044" y="15171"/>
                    <a:pt x="3345" y="12956"/>
                  </a:cubicBezTo>
                  <a:cubicBezTo>
                    <a:pt x="3400" y="12547"/>
                    <a:pt x="3443" y="12337"/>
                    <a:pt x="3462" y="12374"/>
                  </a:cubicBezTo>
                  <a:cubicBezTo>
                    <a:pt x="3557" y="12564"/>
                    <a:pt x="4968" y="15928"/>
                    <a:pt x="5006" y="16057"/>
                  </a:cubicBezTo>
                  <a:cubicBezTo>
                    <a:pt x="5032" y="16143"/>
                    <a:pt x="5055" y="16316"/>
                    <a:pt x="5059" y="16445"/>
                  </a:cubicBezTo>
                  <a:cubicBezTo>
                    <a:pt x="5071" y="16824"/>
                    <a:pt x="5088" y="16918"/>
                    <a:pt x="5172" y="17046"/>
                  </a:cubicBezTo>
                  <a:cubicBezTo>
                    <a:pt x="5272" y="17197"/>
                    <a:pt x="5361" y="17131"/>
                    <a:pt x="5425" y="16862"/>
                  </a:cubicBezTo>
                  <a:lnTo>
                    <a:pt x="5475" y="16653"/>
                  </a:lnTo>
                  <a:lnTo>
                    <a:pt x="11872" y="16653"/>
                  </a:lnTo>
                  <a:lnTo>
                    <a:pt x="18270" y="16653"/>
                  </a:lnTo>
                  <a:lnTo>
                    <a:pt x="18900" y="14996"/>
                  </a:lnTo>
                  <a:cubicBezTo>
                    <a:pt x="19247" y="14083"/>
                    <a:pt x="19685" y="12925"/>
                    <a:pt x="19873" y="12421"/>
                  </a:cubicBezTo>
                  <a:cubicBezTo>
                    <a:pt x="20168" y="11632"/>
                    <a:pt x="20229" y="11503"/>
                    <a:pt x="20318" y="11484"/>
                  </a:cubicBezTo>
                  <a:cubicBezTo>
                    <a:pt x="20445" y="11458"/>
                    <a:pt x="20532" y="11265"/>
                    <a:pt x="20572" y="10925"/>
                  </a:cubicBezTo>
                  <a:cubicBezTo>
                    <a:pt x="20662" y="10159"/>
                    <a:pt x="20465" y="9365"/>
                    <a:pt x="20245" y="9605"/>
                  </a:cubicBezTo>
                  <a:cubicBezTo>
                    <a:pt x="20171" y="9685"/>
                    <a:pt x="20156" y="9653"/>
                    <a:pt x="19932" y="8985"/>
                  </a:cubicBezTo>
                  <a:cubicBezTo>
                    <a:pt x="19802" y="8599"/>
                    <a:pt x="19401" y="7407"/>
                    <a:pt x="19041" y="6334"/>
                  </a:cubicBezTo>
                  <a:cubicBezTo>
                    <a:pt x="18681" y="5260"/>
                    <a:pt x="18362" y="4315"/>
                    <a:pt x="18332" y="4232"/>
                  </a:cubicBezTo>
                  <a:cubicBezTo>
                    <a:pt x="18279" y="4089"/>
                    <a:pt x="17926" y="4079"/>
                    <a:pt x="11890" y="4076"/>
                  </a:cubicBezTo>
                  <a:lnTo>
                    <a:pt x="5504" y="4071"/>
                  </a:lnTo>
                  <a:lnTo>
                    <a:pt x="5411" y="3806"/>
                  </a:lnTo>
                  <a:cubicBezTo>
                    <a:pt x="5351" y="3636"/>
                    <a:pt x="5321" y="3573"/>
                    <a:pt x="5279" y="3574"/>
                  </a:cubicBezTo>
                  <a:close/>
                  <a:moveTo>
                    <a:pt x="7332" y="4336"/>
                  </a:moveTo>
                  <a:cubicBezTo>
                    <a:pt x="7405" y="4336"/>
                    <a:pt x="7473" y="4379"/>
                    <a:pt x="7482" y="4431"/>
                  </a:cubicBezTo>
                  <a:cubicBezTo>
                    <a:pt x="7492" y="4483"/>
                    <a:pt x="7549" y="4513"/>
                    <a:pt x="7613" y="4497"/>
                  </a:cubicBezTo>
                  <a:cubicBezTo>
                    <a:pt x="7697" y="4476"/>
                    <a:pt x="7724" y="4497"/>
                    <a:pt x="7719" y="4582"/>
                  </a:cubicBezTo>
                  <a:cubicBezTo>
                    <a:pt x="7715" y="4657"/>
                    <a:pt x="7723" y="4671"/>
                    <a:pt x="7743" y="4625"/>
                  </a:cubicBezTo>
                  <a:cubicBezTo>
                    <a:pt x="7777" y="4548"/>
                    <a:pt x="7834" y="4526"/>
                    <a:pt x="8014" y="4511"/>
                  </a:cubicBezTo>
                  <a:cubicBezTo>
                    <a:pt x="8077" y="4506"/>
                    <a:pt x="8135" y="4462"/>
                    <a:pt x="8143" y="4417"/>
                  </a:cubicBezTo>
                  <a:cubicBezTo>
                    <a:pt x="8161" y="4313"/>
                    <a:pt x="8343" y="4309"/>
                    <a:pt x="8361" y="4412"/>
                  </a:cubicBezTo>
                  <a:cubicBezTo>
                    <a:pt x="8368" y="4454"/>
                    <a:pt x="8358" y="4537"/>
                    <a:pt x="8338" y="4596"/>
                  </a:cubicBezTo>
                  <a:cubicBezTo>
                    <a:pt x="8318" y="4655"/>
                    <a:pt x="8302" y="4751"/>
                    <a:pt x="8302" y="4805"/>
                  </a:cubicBezTo>
                  <a:cubicBezTo>
                    <a:pt x="8303" y="4859"/>
                    <a:pt x="8334" y="4776"/>
                    <a:pt x="8370" y="4625"/>
                  </a:cubicBezTo>
                  <a:cubicBezTo>
                    <a:pt x="8436" y="4355"/>
                    <a:pt x="8441" y="4350"/>
                    <a:pt x="8633" y="4364"/>
                  </a:cubicBezTo>
                  <a:cubicBezTo>
                    <a:pt x="8787" y="4376"/>
                    <a:pt x="8828" y="4409"/>
                    <a:pt x="8831" y="4511"/>
                  </a:cubicBezTo>
                  <a:cubicBezTo>
                    <a:pt x="8838" y="4786"/>
                    <a:pt x="8847" y="4806"/>
                    <a:pt x="8863" y="4596"/>
                  </a:cubicBezTo>
                  <a:cubicBezTo>
                    <a:pt x="8880" y="4383"/>
                    <a:pt x="8884" y="4381"/>
                    <a:pt x="9144" y="4369"/>
                  </a:cubicBezTo>
                  <a:cubicBezTo>
                    <a:pt x="9351" y="4360"/>
                    <a:pt x="9410" y="4382"/>
                    <a:pt x="9421" y="4478"/>
                  </a:cubicBezTo>
                  <a:cubicBezTo>
                    <a:pt x="9432" y="4579"/>
                    <a:pt x="9440" y="4575"/>
                    <a:pt x="9465" y="4454"/>
                  </a:cubicBezTo>
                  <a:cubicBezTo>
                    <a:pt x="9500" y="4284"/>
                    <a:pt x="9589" y="4360"/>
                    <a:pt x="9559" y="4535"/>
                  </a:cubicBezTo>
                  <a:cubicBezTo>
                    <a:pt x="9546" y="4615"/>
                    <a:pt x="9552" y="4610"/>
                    <a:pt x="9582" y="4525"/>
                  </a:cubicBezTo>
                  <a:cubicBezTo>
                    <a:pt x="9604" y="4462"/>
                    <a:pt x="9691" y="4406"/>
                    <a:pt x="9776" y="4398"/>
                  </a:cubicBezTo>
                  <a:cubicBezTo>
                    <a:pt x="9901" y="4385"/>
                    <a:pt x="9929" y="4408"/>
                    <a:pt x="9923" y="4511"/>
                  </a:cubicBezTo>
                  <a:cubicBezTo>
                    <a:pt x="9916" y="4612"/>
                    <a:pt x="9925" y="4606"/>
                    <a:pt x="9961" y="4488"/>
                  </a:cubicBezTo>
                  <a:cubicBezTo>
                    <a:pt x="10019" y="4304"/>
                    <a:pt x="10159" y="4288"/>
                    <a:pt x="10178" y="4464"/>
                  </a:cubicBezTo>
                  <a:cubicBezTo>
                    <a:pt x="10186" y="4534"/>
                    <a:pt x="10171" y="4700"/>
                    <a:pt x="10145" y="4833"/>
                  </a:cubicBezTo>
                  <a:cubicBezTo>
                    <a:pt x="10081" y="5159"/>
                    <a:pt x="10061" y="5292"/>
                    <a:pt x="10073" y="5292"/>
                  </a:cubicBezTo>
                  <a:cubicBezTo>
                    <a:pt x="10079" y="5292"/>
                    <a:pt x="10122" y="5077"/>
                    <a:pt x="10172" y="4814"/>
                  </a:cubicBezTo>
                  <a:cubicBezTo>
                    <a:pt x="10259" y="4347"/>
                    <a:pt x="10264" y="4336"/>
                    <a:pt x="10378" y="4336"/>
                  </a:cubicBezTo>
                  <a:cubicBezTo>
                    <a:pt x="10442" y="4336"/>
                    <a:pt x="10519" y="4398"/>
                    <a:pt x="10547" y="4469"/>
                  </a:cubicBezTo>
                  <a:cubicBezTo>
                    <a:pt x="10593" y="4583"/>
                    <a:pt x="10601" y="4583"/>
                    <a:pt x="10614" y="4464"/>
                  </a:cubicBezTo>
                  <a:cubicBezTo>
                    <a:pt x="10632" y="4291"/>
                    <a:pt x="10865" y="4319"/>
                    <a:pt x="10855" y="4492"/>
                  </a:cubicBezTo>
                  <a:cubicBezTo>
                    <a:pt x="10850" y="4565"/>
                    <a:pt x="10867" y="4588"/>
                    <a:pt x="10904" y="4559"/>
                  </a:cubicBezTo>
                  <a:cubicBezTo>
                    <a:pt x="10934" y="4534"/>
                    <a:pt x="11000" y="4499"/>
                    <a:pt x="11050" y="4483"/>
                  </a:cubicBezTo>
                  <a:cubicBezTo>
                    <a:pt x="11101" y="4467"/>
                    <a:pt x="11151" y="4425"/>
                    <a:pt x="11160" y="4393"/>
                  </a:cubicBezTo>
                  <a:cubicBezTo>
                    <a:pt x="11191" y="4283"/>
                    <a:pt x="11288" y="4339"/>
                    <a:pt x="11310" y="4478"/>
                  </a:cubicBezTo>
                  <a:cubicBezTo>
                    <a:pt x="11330" y="4606"/>
                    <a:pt x="11332" y="4606"/>
                    <a:pt x="11346" y="4478"/>
                  </a:cubicBezTo>
                  <a:cubicBezTo>
                    <a:pt x="11360" y="4351"/>
                    <a:pt x="11662" y="4336"/>
                    <a:pt x="14801" y="4336"/>
                  </a:cubicBezTo>
                  <a:lnTo>
                    <a:pt x="18241" y="4336"/>
                  </a:lnTo>
                  <a:lnTo>
                    <a:pt x="18507" y="5141"/>
                  </a:lnTo>
                  <a:cubicBezTo>
                    <a:pt x="18654" y="5582"/>
                    <a:pt x="18966" y="6508"/>
                    <a:pt x="19200" y="7200"/>
                  </a:cubicBezTo>
                  <a:cubicBezTo>
                    <a:pt x="20117" y="9919"/>
                    <a:pt x="20110" y="9899"/>
                    <a:pt x="20078" y="10036"/>
                  </a:cubicBezTo>
                  <a:cubicBezTo>
                    <a:pt x="20034" y="10224"/>
                    <a:pt x="20042" y="10898"/>
                    <a:pt x="20090" y="11086"/>
                  </a:cubicBezTo>
                  <a:cubicBezTo>
                    <a:pt x="20113" y="11174"/>
                    <a:pt x="20130" y="11275"/>
                    <a:pt x="20130" y="11304"/>
                  </a:cubicBezTo>
                  <a:cubicBezTo>
                    <a:pt x="20130" y="11404"/>
                    <a:pt x="19840" y="12147"/>
                    <a:pt x="19801" y="12147"/>
                  </a:cubicBezTo>
                  <a:cubicBezTo>
                    <a:pt x="19780" y="12147"/>
                    <a:pt x="19766" y="12180"/>
                    <a:pt x="19769" y="12222"/>
                  </a:cubicBezTo>
                  <a:cubicBezTo>
                    <a:pt x="19773" y="12265"/>
                    <a:pt x="19599" y="12766"/>
                    <a:pt x="19383" y="13340"/>
                  </a:cubicBezTo>
                  <a:cubicBezTo>
                    <a:pt x="19088" y="14125"/>
                    <a:pt x="18983" y="14366"/>
                    <a:pt x="18953" y="14310"/>
                  </a:cubicBezTo>
                  <a:cubicBezTo>
                    <a:pt x="18932" y="14269"/>
                    <a:pt x="18882" y="14264"/>
                    <a:pt x="18843" y="14301"/>
                  </a:cubicBezTo>
                  <a:cubicBezTo>
                    <a:pt x="18782" y="14358"/>
                    <a:pt x="18771" y="14414"/>
                    <a:pt x="18772" y="14656"/>
                  </a:cubicBezTo>
                  <a:cubicBezTo>
                    <a:pt x="18773" y="14888"/>
                    <a:pt x="18754" y="14993"/>
                    <a:pt x="18668" y="15243"/>
                  </a:cubicBezTo>
                  <a:cubicBezTo>
                    <a:pt x="18581" y="15495"/>
                    <a:pt x="18556" y="15531"/>
                    <a:pt x="18526" y="15441"/>
                  </a:cubicBezTo>
                  <a:cubicBezTo>
                    <a:pt x="18495" y="15351"/>
                    <a:pt x="18490" y="15362"/>
                    <a:pt x="18490" y="15512"/>
                  </a:cubicBezTo>
                  <a:cubicBezTo>
                    <a:pt x="18490" y="15706"/>
                    <a:pt x="18281" y="16338"/>
                    <a:pt x="18234" y="16284"/>
                  </a:cubicBezTo>
                  <a:cubicBezTo>
                    <a:pt x="18220" y="16267"/>
                    <a:pt x="18205" y="15975"/>
                    <a:pt x="18201" y="15636"/>
                  </a:cubicBezTo>
                  <a:lnTo>
                    <a:pt x="18194" y="15020"/>
                  </a:lnTo>
                  <a:lnTo>
                    <a:pt x="17996" y="14992"/>
                  </a:lnTo>
                  <a:cubicBezTo>
                    <a:pt x="17831" y="14968"/>
                    <a:pt x="17795" y="14987"/>
                    <a:pt x="17776" y="15110"/>
                  </a:cubicBezTo>
                  <a:cubicBezTo>
                    <a:pt x="17763" y="15196"/>
                    <a:pt x="17763" y="15276"/>
                    <a:pt x="17776" y="15304"/>
                  </a:cubicBezTo>
                  <a:cubicBezTo>
                    <a:pt x="17788" y="15331"/>
                    <a:pt x="17797" y="15560"/>
                    <a:pt x="17795" y="15811"/>
                  </a:cubicBezTo>
                  <a:lnTo>
                    <a:pt x="17792" y="16265"/>
                  </a:lnTo>
                  <a:lnTo>
                    <a:pt x="17579" y="16289"/>
                  </a:lnTo>
                  <a:lnTo>
                    <a:pt x="17368" y="16317"/>
                  </a:lnTo>
                  <a:lnTo>
                    <a:pt x="17264" y="15967"/>
                  </a:lnTo>
                  <a:cubicBezTo>
                    <a:pt x="17191" y="15720"/>
                    <a:pt x="17164" y="15572"/>
                    <a:pt x="17173" y="15451"/>
                  </a:cubicBezTo>
                  <a:cubicBezTo>
                    <a:pt x="17186" y="15275"/>
                    <a:pt x="17144" y="15151"/>
                    <a:pt x="17104" y="15252"/>
                  </a:cubicBezTo>
                  <a:cubicBezTo>
                    <a:pt x="17092" y="15283"/>
                    <a:pt x="17065" y="15423"/>
                    <a:pt x="17045" y="15560"/>
                  </a:cubicBezTo>
                  <a:cubicBezTo>
                    <a:pt x="17025" y="15697"/>
                    <a:pt x="16993" y="15833"/>
                    <a:pt x="16972" y="15858"/>
                  </a:cubicBezTo>
                  <a:cubicBezTo>
                    <a:pt x="16952" y="15883"/>
                    <a:pt x="16899" y="15994"/>
                    <a:pt x="16855" y="16109"/>
                  </a:cubicBezTo>
                  <a:cubicBezTo>
                    <a:pt x="16790" y="16281"/>
                    <a:pt x="16752" y="16315"/>
                    <a:pt x="16641" y="16293"/>
                  </a:cubicBezTo>
                  <a:cubicBezTo>
                    <a:pt x="16566" y="16279"/>
                    <a:pt x="16507" y="16234"/>
                    <a:pt x="16508" y="16194"/>
                  </a:cubicBezTo>
                  <a:cubicBezTo>
                    <a:pt x="16509" y="16154"/>
                    <a:pt x="16489" y="16069"/>
                    <a:pt x="16465" y="16005"/>
                  </a:cubicBezTo>
                  <a:cubicBezTo>
                    <a:pt x="16427" y="15906"/>
                    <a:pt x="16410" y="15908"/>
                    <a:pt x="16358" y="16028"/>
                  </a:cubicBezTo>
                  <a:cubicBezTo>
                    <a:pt x="16245" y="16289"/>
                    <a:pt x="16164" y="16409"/>
                    <a:pt x="16137" y="16350"/>
                  </a:cubicBezTo>
                  <a:cubicBezTo>
                    <a:pt x="16123" y="16318"/>
                    <a:pt x="15790" y="16295"/>
                    <a:pt x="15399" y="16298"/>
                  </a:cubicBezTo>
                  <a:cubicBezTo>
                    <a:pt x="15007" y="16302"/>
                    <a:pt x="14677" y="16284"/>
                    <a:pt x="14666" y="16260"/>
                  </a:cubicBezTo>
                  <a:cubicBezTo>
                    <a:pt x="14655" y="16237"/>
                    <a:pt x="14655" y="16130"/>
                    <a:pt x="14666" y="16024"/>
                  </a:cubicBezTo>
                  <a:cubicBezTo>
                    <a:pt x="14682" y="15871"/>
                    <a:pt x="14711" y="15821"/>
                    <a:pt x="14806" y="15787"/>
                  </a:cubicBezTo>
                  <a:lnTo>
                    <a:pt x="14926" y="15744"/>
                  </a:lnTo>
                  <a:lnTo>
                    <a:pt x="14930" y="15138"/>
                  </a:lnTo>
                  <a:lnTo>
                    <a:pt x="14933" y="14533"/>
                  </a:lnTo>
                  <a:lnTo>
                    <a:pt x="14794" y="14561"/>
                  </a:lnTo>
                  <a:cubicBezTo>
                    <a:pt x="14657" y="14589"/>
                    <a:pt x="14657" y="14591"/>
                    <a:pt x="14657" y="14864"/>
                  </a:cubicBezTo>
                  <a:cubicBezTo>
                    <a:pt x="14657" y="15133"/>
                    <a:pt x="14654" y="15137"/>
                    <a:pt x="14535" y="15162"/>
                  </a:cubicBezTo>
                  <a:lnTo>
                    <a:pt x="14412" y="15186"/>
                  </a:lnTo>
                  <a:lnTo>
                    <a:pt x="14416" y="15598"/>
                  </a:lnTo>
                  <a:cubicBezTo>
                    <a:pt x="14421" y="16177"/>
                    <a:pt x="14392" y="16326"/>
                    <a:pt x="14282" y="16293"/>
                  </a:cubicBezTo>
                  <a:cubicBezTo>
                    <a:pt x="14194" y="16268"/>
                    <a:pt x="14192" y="16257"/>
                    <a:pt x="14192" y="15920"/>
                  </a:cubicBezTo>
                  <a:lnTo>
                    <a:pt x="14192" y="15574"/>
                  </a:lnTo>
                  <a:lnTo>
                    <a:pt x="14070" y="15574"/>
                  </a:lnTo>
                  <a:lnTo>
                    <a:pt x="13947" y="15574"/>
                  </a:lnTo>
                  <a:lnTo>
                    <a:pt x="13947" y="15920"/>
                  </a:lnTo>
                  <a:lnTo>
                    <a:pt x="13947" y="16265"/>
                  </a:lnTo>
                  <a:lnTo>
                    <a:pt x="13677" y="16284"/>
                  </a:lnTo>
                  <a:cubicBezTo>
                    <a:pt x="13426" y="16300"/>
                    <a:pt x="13405" y="16286"/>
                    <a:pt x="13359" y="16104"/>
                  </a:cubicBezTo>
                  <a:cubicBezTo>
                    <a:pt x="13332" y="15997"/>
                    <a:pt x="13320" y="15959"/>
                    <a:pt x="13331" y="16019"/>
                  </a:cubicBezTo>
                  <a:cubicBezTo>
                    <a:pt x="13342" y="16079"/>
                    <a:pt x="13345" y="16165"/>
                    <a:pt x="13338" y="16208"/>
                  </a:cubicBezTo>
                  <a:cubicBezTo>
                    <a:pt x="13330" y="16251"/>
                    <a:pt x="13134" y="16280"/>
                    <a:pt x="12902" y="16275"/>
                  </a:cubicBezTo>
                  <a:lnTo>
                    <a:pt x="12480" y="16265"/>
                  </a:lnTo>
                  <a:lnTo>
                    <a:pt x="12487" y="15697"/>
                  </a:lnTo>
                  <a:lnTo>
                    <a:pt x="12492" y="15134"/>
                  </a:lnTo>
                  <a:lnTo>
                    <a:pt x="12391" y="15167"/>
                  </a:lnTo>
                  <a:cubicBezTo>
                    <a:pt x="12335" y="15186"/>
                    <a:pt x="12278" y="15161"/>
                    <a:pt x="12263" y="15110"/>
                  </a:cubicBezTo>
                  <a:cubicBezTo>
                    <a:pt x="12246" y="15047"/>
                    <a:pt x="12223" y="15042"/>
                    <a:pt x="12193" y="15101"/>
                  </a:cubicBezTo>
                  <a:cubicBezTo>
                    <a:pt x="12168" y="15148"/>
                    <a:pt x="12132" y="15179"/>
                    <a:pt x="12115" y="15172"/>
                  </a:cubicBezTo>
                  <a:cubicBezTo>
                    <a:pt x="12014" y="15125"/>
                    <a:pt x="12006" y="15166"/>
                    <a:pt x="12009" y="15721"/>
                  </a:cubicBezTo>
                  <a:lnTo>
                    <a:pt x="12012" y="16265"/>
                  </a:lnTo>
                  <a:lnTo>
                    <a:pt x="11894" y="16293"/>
                  </a:lnTo>
                  <a:cubicBezTo>
                    <a:pt x="11829" y="16308"/>
                    <a:pt x="11761" y="16275"/>
                    <a:pt x="11743" y="16222"/>
                  </a:cubicBezTo>
                  <a:cubicBezTo>
                    <a:pt x="11719" y="16152"/>
                    <a:pt x="11706" y="16152"/>
                    <a:pt x="11693" y="16222"/>
                  </a:cubicBezTo>
                  <a:cubicBezTo>
                    <a:pt x="11684" y="16276"/>
                    <a:pt x="11631" y="16315"/>
                    <a:pt x="11575" y="16308"/>
                  </a:cubicBezTo>
                  <a:cubicBezTo>
                    <a:pt x="11519" y="16300"/>
                    <a:pt x="11462" y="16302"/>
                    <a:pt x="11448" y="16312"/>
                  </a:cubicBezTo>
                  <a:cubicBezTo>
                    <a:pt x="11435" y="16323"/>
                    <a:pt x="11413" y="16323"/>
                    <a:pt x="11399" y="16312"/>
                  </a:cubicBezTo>
                  <a:cubicBezTo>
                    <a:pt x="11386" y="16302"/>
                    <a:pt x="11256" y="16298"/>
                    <a:pt x="11110" y="16303"/>
                  </a:cubicBezTo>
                  <a:cubicBezTo>
                    <a:pt x="10848" y="16312"/>
                    <a:pt x="10844" y="16305"/>
                    <a:pt x="10772" y="16052"/>
                  </a:cubicBezTo>
                  <a:cubicBezTo>
                    <a:pt x="10700" y="15798"/>
                    <a:pt x="10701" y="15795"/>
                    <a:pt x="10752" y="15697"/>
                  </a:cubicBezTo>
                  <a:cubicBezTo>
                    <a:pt x="10795" y="15615"/>
                    <a:pt x="10813" y="15632"/>
                    <a:pt x="10860" y="15787"/>
                  </a:cubicBezTo>
                  <a:cubicBezTo>
                    <a:pt x="10891" y="15891"/>
                    <a:pt x="10924" y="15937"/>
                    <a:pt x="10932" y="15891"/>
                  </a:cubicBezTo>
                  <a:cubicBezTo>
                    <a:pt x="10940" y="15845"/>
                    <a:pt x="10929" y="15756"/>
                    <a:pt x="10909" y="15697"/>
                  </a:cubicBezTo>
                  <a:cubicBezTo>
                    <a:pt x="10879" y="15609"/>
                    <a:pt x="10879" y="15566"/>
                    <a:pt x="10904" y="15456"/>
                  </a:cubicBezTo>
                  <a:cubicBezTo>
                    <a:pt x="10925" y="15364"/>
                    <a:pt x="10925" y="15343"/>
                    <a:pt x="10905" y="15385"/>
                  </a:cubicBezTo>
                  <a:cubicBezTo>
                    <a:pt x="10857" y="15486"/>
                    <a:pt x="10850" y="15320"/>
                    <a:pt x="10885" y="14959"/>
                  </a:cubicBezTo>
                  <a:cubicBezTo>
                    <a:pt x="10913" y="14678"/>
                    <a:pt x="10912" y="14605"/>
                    <a:pt x="10885" y="14551"/>
                  </a:cubicBezTo>
                  <a:cubicBezTo>
                    <a:pt x="10868" y="14516"/>
                    <a:pt x="10856" y="14368"/>
                    <a:pt x="10859" y="14225"/>
                  </a:cubicBezTo>
                  <a:cubicBezTo>
                    <a:pt x="10864" y="13976"/>
                    <a:pt x="10859" y="13970"/>
                    <a:pt x="10764" y="13960"/>
                  </a:cubicBezTo>
                  <a:cubicBezTo>
                    <a:pt x="10620" y="13945"/>
                    <a:pt x="10602" y="13960"/>
                    <a:pt x="10554" y="14168"/>
                  </a:cubicBezTo>
                  <a:cubicBezTo>
                    <a:pt x="10508" y="14366"/>
                    <a:pt x="10500" y="14342"/>
                    <a:pt x="10474" y="13922"/>
                  </a:cubicBezTo>
                  <a:cubicBezTo>
                    <a:pt x="10466" y="13796"/>
                    <a:pt x="10461" y="13814"/>
                    <a:pt x="10459" y="13988"/>
                  </a:cubicBezTo>
                  <a:cubicBezTo>
                    <a:pt x="10457" y="14160"/>
                    <a:pt x="10439" y="14256"/>
                    <a:pt x="10395" y="14315"/>
                  </a:cubicBezTo>
                  <a:cubicBezTo>
                    <a:pt x="10324" y="14411"/>
                    <a:pt x="10320" y="14464"/>
                    <a:pt x="10371" y="14665"/>
                  </a:cubicBezTo>
                  <a:cubicBezTo>
                    <a:pt x="10406" y="14799"/>
                    <a:pt x="10405" y="14842"/>
                    <a:pt x="10355" y="15138"/>
                  </a:cubicBezTo>
                  <a:cubicBezTo>
                    <a:pt x="10317" y="15368"/>
                    <a:pt x="10312" y="15453"/>
                    <a:pt x="10337" y="15422"/>
                  </a:cubicBezTo>
                  <a:cubicBezTo>
                    <a:pt x="10383" y="15364"/>
                    <a:pt x="10457" y="15504"/>
                    <a:pt x="10457" y="15650"/>
                  </a:cubicBezTo>
                  <a:cubicBezTo>
                    <a:pt x="10457" y="15713"/>
                    <a:pt x="10434" y="15869"/>
                    <a:pt x="10406" y="15995"/>
                  </a:cubicBezTo>
                  <a:cubicBezTo>
                    <a:pt x="10378" y="16121"/>
                    <a:pt x="10337" y="16253"/>
                    <a:pt x="10314" y="16289"/>
                  </a:cubicBezTo>
                  <a:cubicBezTo>
                    <a:pt x="10292" y="16324"/>
                    <a:pt x="9195" y="16344"/>
                    <a:pt x="7879" y="16331"/>
                  </a:cubicBezTo>
                  <a:lnTo>
                    <a:pt x="5487" y="16308"/>
                  </a:lnTo>
                  <a:lnTo>
                    <a:pt x="5449" y="16057"/>
                  </a:lnTo>
                  <a:cubicBezTo>
                    <a:pt x="5399" y="15709"/>
                    <a:pt x="5287" y="15581"/>
                    <a:pt x="5176" y="15744"/>
                  </a:cubicBezTo>
                  <a:lnTo>
                    <a:pt x="5091" y="15872"/>
                  </a:lnTo>
                  <a:lnTo>
                    <a:pt x="4376" y="14168"/>
                  </a:lnTo>
                  <a:cubicBezTo>
                    <a:pt x="3983" y="13232"/>
                    <a:pt x="3616" y="12357"/>
                    <a:pt x="3560" y="12222"/>
                  </a:cubicBezTo>
                  <a:lnTo>
                    <a:pt x="3459" y="11976"/>
                  </a:lnTo>
                  <a:lnTo>
                    <a:pt x="3482" y="11560"/>
                  </a:lnTo>
                  <a:cubicBezTo>
                    <a:pt x="3494" y="11331"/>
                    <a:pt x="3507" y="10758"/>
                    <a:pt x="3510" y="10282"/>
                  </a:cubicBezTo>
                  <a:lnTo>
                    <a:pt x="3514" y="9415"/>
                  </a:lnTo>
                  <a:lnTo>
                    <a:pt x="4102" y="7740"/>
                  </a:lnTo>
                  <a:cubicBezTo>
                    <a:pt x="4425" y="6818"/>
                    <a:pt x="4769" y="5831"/>
                    <a:pt x="4866" y="5548"/>
                  </a:cubicBezTo>
                  <a:cubicBezTo>
                    <a:pt x="4970" y="5245"/>
                    <a:pt x="5049" y="5068"/>
                    <a:pt x="5058" y="5122"/>
                  </a:cubicBezTo>
                  <a:cubicBezTo>
                    <a:pt x="5068" y="5180"/>
                    <a:pt x="5084" y="5168"/>
                    <a:pt x="5102" y="5084"/>
                  </a:cubicBezTo>
                  <a:cubicBezTo>
                    <a:pt x="5124" y="4983"/>
                    <a:pt x="5154" y="4973"/>
                    <a:pt x="5234" y="5027"/>
                  </a:cubicBezTo>
                  <a:cubicBezTo>
                    <a:pt x="5291" y="5065"/>
                    <a:pt x="5343" y="5073"/>
                    <a:pt x="5351" y="5046"/>
                  </a:cubicBezTo>
                  <a:cubicBezTo>
                    <a:pt x="5358" y="5019"/>
                    <a:pt x="5411" y="4996"/>
                    <a:pt x="5468" y="4994"/>
                  </a:cubicBezTo>
                  <a:cubicBezTo>
                    <a:pt x="5567" y="4990"/>
                    <a:pt x="5572" y="4978"/>
                    <a:pt x="5584" y="4686"/>
                  </a:cubicBezTo>
                  <a:cubicBezTo>
                    <a:pt x="5595" y="4406"/>
                    <a:pt x="5603" y="4375"/>
                    <a:pt x="5689" y="4350"/>
                  </a:cubicBezTo>
                  <a:cubicBezTo>
                    <a:pt x="5740" y="4335"/>
                    <a:pt x="5798" y="4369"/>
                    <a:pt x="5815" y="4421"/>
                  </a:cubicBezTo>
                  <a:cubicBezTo>
                    <a:pt x="5854" y="4533"/>
                    <a:pt x="6472" y="4558"/>
                    <a:pt x="6520" y="4450"/>
                  </a:cubicBezTo>
                  <a:cubicBezTo>
                    <a:pt x="6565" y="4347"/>
                    <a:pt x="6937" y="4336"/>
                    <a:pt x="6971" y="4436"/>
                  </a:cubicBezTo>
                  <a:cubicBezTo>
                    <a:pt x="6990" y="4492"/>
                    <a:pt x="7005" y="4486"/>
                    <a:pt x="7015" y="4426"/>
                  </a:cubicBezTo>
                  <a:cubicBezTo>
                    <a:pt x="7036" y="4309"/>
                    <a:pt x="7118" y="4309"/>
                    <a:pt x="7139" y="4426"/>
                  </a:cubicBezTo>
                  <a:cubicBezTo>
                    <a:pt x="7148" y="4476"/>
                    <a:pt x="7138" y="4617"/>
                    <a:pt x="7116" y="4734"/>
                  </a:cubicBezTo>
                  <a:cubicBezTo>
                    <a:pt x="7095" y="4851"/>
                    <a:pt x="7085" y="4947"/>
                    <a:pt x="7096" y="4947"/>
                  </a:cubicBezTo>
                  <a:cubicBezTo>
                    <a:pt x="7108" y="4947"/>
                    <a:pt x="7135" y="4806"/>
                    <a:pt x="7157" y="4639"/>
                  </a:cubicBezTo>
                  <a:cubicBezTo>
                    <a:pt x="7197" y="4347"/>
                    <a:pt x="7203" y="4336"/>
                    <a:pt x="7332" y="4336"/>
                  </a:cubicBezTo>
                  <a:close/>
                  <a:moveTo>
                    <a:pt x="9324" y="4895"/>
                  </a:moveTo>
                  <a:cubicBezTo>
                    <a:pt x="9317" y="4873"/>
                    <a:pt x="9299" y="4912"/>
                    <a:pt x="9282" y="4985"/>
                  </a:cubicBezTo>
                  <a:cubicBezTo>
                    <a:pt x="9263" y="5067"/>
                    <a:pt x="9261" y="5117"/>
                    <a:pt x="9277" y="5117"/>
                  </a:cubicBezTo>
                  <a:cubicBezTo>
                    <a:pt x="9307" y="5117"/>
                    <a:pt x="9341" y="4955"/>
                    <a:pt x="9324" y="4895"/>
                  </a:cubicBezTo>
                  <a:close/>
                  <a:moveTo>
                    <a:pt x="7629" y="5004"/>
                  </a:moveTo>
                  <a:lnTo>
                    <a:pt x="7561" y="5160"/>
                  </a:lnTo>
                  <a:cubicBezTo>
                    <a:pt x="7524" y="5244"/>
                    <a:pt x="7493" y="5326"/>
                    <a:pt x="7493" y="5344"/>
                  </a:cubicBezTo>
                  <a:cubicBezTo>
                    <a:pt x="7493" y="5438"/>
                    <a:pt x="7541" y="5358"/>
                    <a:pt x="7582" y="5193"/>
                  </a:cubicBezTo>
                  <a:lnTo>
                    <a:pt x="7629" y="5004"/>
                  </a:lnTo>
                  <a:close/>
                  <a:moveTo>
                    <a:pt x="10893" y="5070"/>
                  </a:moveTo>
                  <a:cubicBezTo>
                    <a:pt x="10886" y="5043"/>
                    <a:pt x="10872" y="5093"/>
                    <a:pt x="10863" y="5179"/>
                  </a:cubicBezTo>
                  <a:cubicBezTo>
                    <a:pt x="10849" y="5302"/>
                    <a:pt x="10852" y="5316"/>
                    <a:pt x="10876" y="5231"/>
                  </a:cubicBezTo>
                  <a:cubicBezTo>
                    <a:pt x="10893" y="5172"/>
                    <a:pt x="10901" y="5097"/>
                    <a:pt x="10893" y="5070"/>
                  </a:cubicBezTo>
                  <a:close/>
                  <a:moveTo>
                    <a:pt x="7070" y="5117"/>
                  </a:moveTo>
                  <a:cubicBezTo>
                    <a:pt x="7055" y="5117"/>
                    <a:pt x="6880" y="5522"/>
                    <a:pt x="6858" y="5609"/>
                  </a:cubicBezTo>
                  <a:cubicBezTo>
                    <a:pt x="6851" y="5637"/>
                    <a:pt x="6872" y="5609"/>
                    <a:pt x="6906" y="5548"/>
                  </a:cubicBezTo>
                  <a:cubicBezTo>
                    <a:pt x="6976" y="5421"/>
                    <a:pt x="7091" y="5117"/>
                    <a:pt x="7070" y="5117"/>
                  </a:cubicBezTo>
                  <a:close/>
                  <a:moveTo>
                    <a:pt x="11321" y="5150"/>
                  </a:moveTo>
                  <a:cubicBezTo>
                    <a:pt x="11318" y="5159"/>
                    <a:pt x="11316" y="5190"/>
                    <a:pt x="11315" y="5240"/>
                  </a:cubicBezTo>
                  <a:cubicBezTo>
                    <a:pt x="11314" y="5332"/>
                    <a:pt x="11320" y="5383"/>
                    <a:pt x="11329" y="5354"/>
                  </a:cubicBezTo>
                  <a:cubicBezTo>
                    <a:pt x="11337" y="5325"/>
                    <a:pt x="11338" y="5251"/>
                    <a:pt x="11331" y="5188"/>
                  </a:cubicBezTo>
                  <a:cubicBezTo>
                    <a:pt x="11327" y="5154"/>
                    <a:pt x="11323" y="5141"/>
                    <a:pt x="11321" y="5150"/>
                  </a:cubicBezTo>
                  <a:close/>
                  <a:moveTo>
                    <a:pt x="10433" y="5302"/>
                  </a:moveTo>
                  <a:cubicBezTo>
                    <a:pt x="10424" y="5302"/>
                    <a:pt x="10417" y="5329"/>
                    <a:pt x="10409" y="5378"/>
                  </a:cubicBezTo>
                  <a:cubicBezTo>
                    <a:pt x="10397" y="5442"/>
                    <a:pt x="10393" y="5547"/>
                    <a:pt x="10401" y="5614"/>
                  </a:cubicBezTo>
                  <a:cubicBezTo>
                    <a:pt x="10409" y="5689"/>
                    <a:pt x="10394" y="5755"/>
                    <a:pt x="10362" y="5785"/>
                  </a:cubicBezTo>
                  <a:cubicBezTo>
                    <a:pt x="10313" y="5830"/>
                    <a:pt x="10311" y="5842"/>
                    <a:pt x="10351" y="5946"/>
                  </a:cubicBezTo>
                  <a:cubicBezTo>
                    <a:pt x="10392" y="6051"/>
                    <a:pt x="10393" y="6073"/>
                    <a:pt x="10353" y="6372"/>
                  </a:cubicBezTo>
                  <a:cubicBezTo>
                    <a:pt x="10301" y="6759"/>
                    <a:pt x="10297" y="6915"/>
                    <a:pt x="10343" y="6779"/>
                  </a:cubicBezTo>
                  <a:cubicBezTo>
                    <a:pt x="10388" y="6646"/>
                    <a:pt x="10409" y="6740"/>
                    <a:pt x="10409" y="7086"/>
                  </a:cubicBezTo>
                  <a:cubicBezTo>
                    <a:pt x="10409" y="7347"/>
                    <a:pt x="10415" y="7377"/>
                    <a:pt x="10469" y="7351"/>
                  </a:cubicBezTo>
                  <a:cubicBezTo>
                    <a:pt x="10502" y="7336"/>
                    <a:pt x="10536" y="7297"/>
                    <a:pt x="10544" y="7266"/>
                  </a:cubicBezTo>
                  <a:cubicBezTo>
                    <a:pt x="10553" y="7235"/>
                    <a:pt x="10581" y="7254"/>
                    <a:pt x="10606" y="7309"/>
                  </a:cubicBezTo>
                  <a:cubicBezTo>
                    <a:pt x="10641" y="7388"/>
                    <a:pt x="10660" y="7379"/>
                    <a:pt x="10696" y="7262"/>
                  </a:cubicBezTo>
                  <a:cubicBezTo>
                    <a:pt x="10754" y="7077"/>
                    <a:pt x="10773" y="7076"/>
                    <a:pt x="10829" y="7257"/>
                  </a:cubicBezTo>
                  <a:cubicBezTo>
                    <a:pt x="10896" y="7470"/>
                    <a:pt x="10915" y="7320"/>
                    <a:pt x="10852" y="7082"/>
                  </a:cubicBezTo>
                  <a:cubicBezTo>
                    <a:pt x="10799" y="6882"/>
                    <a:pt x="10799" y="6868"/>
                    <a:pt x="10839" y="6514"/>
                  </a:cubicBezTo>
                  <a:cubicBezTo>
                    <a:pt x="10877" y="6171"/>
                    <a:pt x="10877" y="6142"/>
                    <a:pt x="10836" y="6036"/>
                  </a:cubicBezTo>
                  <a:cubicBezTo>
                    <a:pt x="10804" y="5952"/>
                    <a:pt x="10797" y="5864"/>
                    <a:pt x="10809" y="5690"/>
                  </a:cubicBezTo>
                  <a:lnTo>
                    <a:pt x="10827" y="5453"/>
                  </a:lnTo>
                  <a:lnTo>
                    <a:pt x="10667" y="5472"/>
                  </a:lnTo>
                  <a:cubicBezTo>
                    <a:pt x="10562" y="5486"/>
                    <a:pt x="10495" y="5455"/>
                    <a:pt x="10469" y="5378"/>
                  </a:cubicBezTo>
                  <a:cubicBezTo>
                    <a:pt x="10452" y="5328"/>
                    <a:pt x="10441" y="5302"/>
                    <a:pt x="10433" y="5302"/>
                  </a:cubicBezTo>
                  <a:close/>
                  <a:moveTo>
                    <a:pt x="9824" y="5340"/>
                  </a:moveTo>
                  <a:cubicBezTo>
                    <a:pt x="9819" y="5356"/>
                    <a:pt x="9815" y="5430"/>
                    <a:pt x="9811" y="5572"/>
                  </a:cubicBezTo>
                  <a:cubicBezTo>
                    <a:pt x="9809" y="5632"/>
                    <a:pt x="9767" y="5694"/>
                    <a:pt x="9716" y="5709"/>
                  </a:cubicBezTo>
                  <a:lnTo>
                    <a:pt x="9624" y="5737"/>
                  </a:lnTo>
                  <a:lnTo>
                    <a:pt x="9624" y="6400"/>
                  </a:lnTo>
                  <a:cubicBezTo>
                    <a:pt x="9624" y="6966"/>
                    <a:pt x="9629" y="7039"/>
                    <a:pt x="9656" y="6907"/>
                  </a:cubicBezTo>
                  <a:cubicBezTo>
                    <a:pt x="9699" y="6700"/>
                    <a:pt x="9804" y="6750"/>
                    <a:pt x="9815" y="6982"/>
                  </a:cubicBezTo>
                  <a:cubicBezTo>
                    <a:pt x="9819" y="7078"/>
                    <a:pt x="9828" y="7207"/>
                    <a:pt x="9834" y="7266"/>
                  </a:cubicBezTo>
                  <a:cubicBezTo>
                    <a:pt x="9849" y="7434"/>
                    <a:pt x="10112" y="7409"/>
                    <a:pt x="10130" y="7238"/>
                  </a:cubicBezTo>
                  <a:cubicBezTo>
                    <a:pt x="10151" y="7045"/>
                    <a:pt x="10122" y="6983"/>
                    <a:pt x="10076" y="7120"/>
                  </a:cubicBezTo>
                  <a:cubicBezTo>
                    <a:pt x="9986" y="7384"/>
                    <a:pt x="9842" y="7280"/>
                    <a:pt x="9855" y="6959"/>
                  </a:cubicBezTo>
                  <a:cubicBezTo>
                    <a:pt x="9859" y="6857"/>
                    <a:pt x="9889" y="6802"/>
                    <a:pt x="9949" y="6783"/>
                  </a:cubicBezTo>
                  <a:lnTo>
                    <a:pt x="10036" y="6755"/>
                  </a:lnTo>
                  <a:lnTo>
                    <a:pt x="10045" y="6154"/>
                  </a:lnTo>
                  <a:cubicBezTo>
                    <a:pt x="10053" y="5543"/>
                    <a:pt x="10048" y="5478"/>
                    <a:pt x="10000" y="5647"/>
                  </a:cubicBezTo>
                  <a:cubicBezTo>
                    <a:pt x="9954" y="5809"/>
                    <a:pt x="9860" y="5703"/>
                    <a:pt x="9841" y="5467"/>
                  </a:cubicBezTo>
                  <a:cubicBezTo>
                    <a:pt x="9834" y="5367"/>
                    <a:pt x="9829" y="5323"/>
                    <a:pt x="9824" y="5340"/>
                  </a:cubicBezTo>
                  <a:close/>
                  <a:moveTo>
                    <a:pt x="5676" y="5415"/>
                  </a:moveTo>
                  <a:cubicBezTo>
                    <a:pt x="5670" y="5394"/>
                    <a:pt x="5650" y="5433"/>
                    <a:pt x="5633" y="5505"/>
                  </a:cubicBezTo>
                  <a:cubicBezTo>
                    <a:pt x="5614" y="5588"/>
                    <a:pt x="5612" y="5638"/>
                    <a:pt x="5628" y="5638"/>
                  </a:cubicBezTo>
                  <a:cubicBezTo>
                    <a:pt x="5657" y="5638"/>
                    <a:pt x="5693" y="5476"/>
                    <a:pt x="5676" y="5415"/>
                  </a:cubicBezTo>
                  <a:close/>
                  <a:moveTo>
                    <a:pt x="8860" y="5439"/>
                  </a:moveTo>
                  <a:cubicBezTo>
                    <a:pt x="8852" y="5435"/>
                    <a:pt x="8834" y="5476"/>
                    <a:pt x="8810" y="5567"/>
                  </a:cubicBezTo>
                  <a:cubicBezTo>
                    <a:pt x="8773" y="5701"/>
                    <a:pt x="8773" y="5728"/>
                    <a:pt x="8804" y="5728"/>
                  </a:cubicBezTo>
                  <a:cubicBezTo>
                    <a:pt x="8825" y="5728"/>
                    <a:pt x="8848" y="5664"/>
                    <a:pt x="8856" y="5591"/>
                  </a:cubicBezTo>
                  <a:cubicBezTo>
                    <a:pt x="8867" y="5492"/>
                    <a:pt x="8869" y="5443"/>
                    <a:pt x="8860" y="5439"/>
                  </a:cubicBezTo>
                  <a:close/>
                  <a:moveTo>
                    <a:pt x="9159" y="5496"/>
                  </a:moveTo>
                  <a:cubicBezTo>
                    <a:pt x="9159" y="5476"/>
                    <a:pt x="9139" y="5497"/>
                    <a:pt x="9115" y="5543"/>
                  </a:cubicBezTo>
                  <a:cubicBezTo>
                    <a:pt x="9079" y="5611"/>
                    <a:pt x="8914" y="6927"/>
                    <a:pt x="8914" y="7143"/>
                  </a:cubicBezTo>
                  <a:cubicBezTo>
                    <a:pt x="8914" y="7297"/>
                    <a:pt x="8956" y="7169"/>
                    <a:pt x="8980" y="6940"/>
                  </a:cubicBezTo>
                  <a:cubicBezTo>
                    <a:pt x="9005" y="6708"/>
                    <a:pt x="9019" y="6679"/>
                    <a:pt x="9109" y="6679"/>
                  </a:cubicBezTo>
                  <a:cubicBezTo>
                    <a:pt x="9196" y="6679"/>
                    <a:pt x="9216" y="6717"/>
                    <a:pt x="9252" y="6940"/>
                  </a:cubicBezTo>
                  <a:cubicBezTo>
                    <a:pt x="9330" y="7430"/>
                    <a:pt x="9326" y="7200"/>
                    <a:pt x="9242" y="6367"/>
                  </a:cubicBezTo>
                  <a:cubicBezTo>
                    <a:pt x="9196" y="5908"/>
                    <a:pt x="9159" y="5516"/>
                    <a:pt x="9159" y="5496"/>
                  </a:cubicBezTo>
                  <a:close/>
                  <a:moveTo>
                    <a:pt x="7717" y="5515"/>
                  </a:moveTo>
                  <a:cubicBezTo>
                    <a:pt x="7705" y="5488"/>
                    <a:pt x="7688" y="5522"/>
                    <a:pt x="7681" y="5591"/>
                  </a:cubicBezTo>
                  <a:cubicBezTo>
                    <a:pt x="7672" y="5674"/>
                    <a:pt x="7680" y="5698"/>
                    <a:pt x="7703" y="5666"/>
                  </a:cubicBezTo>
                  <a:cubicBezTo>
                    <a:pt x="7744" y="5610"/>
                    <a:pt x="7747" y="5581"/>
                    <a:pt x="7717" y="5515"/>
                  </a:cubicBezTo>
                  <a:close/>
                  <a:moveTo>
                    <a:pt x="11338" y="5515"/>
                  </a:moveTo>
                  <a:cubicBezTo>
                    <a:pt x="11338" y="5497"/>
                    <a:pt x="11317" y="5504"/>
                    <a:pt x="11290" y="5529"/>
                  </a:cubicBezTo>
                  <a:cubicBezTo>
                    <a:pt x="11263" y="5554"/>
                    <a:pt x="11241" y="5608"/>
                    <a:pt x="11241" y="5652"/>
                  </a:cubicBezTo>
                  <a:cubicBezTo>
                    <a:pt x="11241" y="5696"/>
                    <a:pt x="11263" y="5689"/>
                    <a:pt x="11290" y="5638"/>
                  </a:cubicBezTo>
                  <a:cubicBezTo>
                    <a:pt x="11317" y="5587"/>
                    <a:pt x="11338" y="5533"/>
                    <a:pt x="11338" y="5515"/>
                  </a:cubicBezTo>
                  <a:close/>
                  <a:moveTo>
                    <a:pt x="20988" y="9543"/>
                  </a:moveTo>
                  <a:cubicBezTo>
                    <a:pt x="20771" y="9543"/>
                    <a:pt x="20678" y="9680"/>
                    <a:pt x="20858" y="9733"/>
                  </a:cubicBezTo>
                  <a:lnTo>
                    <a:pt x="20950" y="9761"/>
                  </a:lnTo>
                  <a:lnTo>
                    <a:pt x="20958" y="10646"/>
                  </a:lnTo>
                  <a:cubicBezTo>
                    <a:pt x="20962" y="11135"/>
                    <a:pt x="20975" y="11541"/>
                    <a:pt x="20988" y="11541"/>
                  </a:cubicBezTo>
                  <a:cubicBezTo>
                    <a:pt x="21000" y="11541"/>
                    <a:pt x="21013" y="11135"/>
                    <a:pt x="21017" y="10646"/>
                  </a:cubicBezTo>
                  <a:lnTo>
                    <a:pt x="21025" y="9761"/>
                  </a:lnTo>
                  <a:lnTo>
                    <a:pt x="21117" y="9733"/>
                  </a:lnTo>
                  <a:cubicBezTo>
                    <a:pt x="21297" y="9680"/>
                    <a:pt x="21204" y="9543"/>
                    <a:pt x="20988" y="9543"/>
                  </a:cubicBezTo>
                  <a:close/>
                  <a:moveTo>
                    <a:pt x="21587" y="9543"/>
                  </a:moveTo>
                  <a:cubicBezTo>
                    <a:pt x="21579" y="9543"/>
                    <a:pt x="21535" y="9649"/>
                    <a:pt x="21488" y="9780"/>
                  </a:cubicBezTo>
                  <a:cubicBezTo>
                    <a:pt x="21398" y="10036"/>
                    <a:pt x="21374" y="10211"/>
                    <a:pt x="21450" y="10069"/>
                  </a:cubicBezTo>
                  <a:cubicBezTo>
                    <a:pt x="21475" y="10021"/>
                    <a:pt x="21502" y="10005"/>
                    <a:pt x="21511" y="10036"/>
                  </a:cubicBezTo>
                  <a:cubicBezTo>
                    <a:pt x="21519" y="10066"/>
                    <a:pt x="21527" y="10419"/>
                    <a:pt x="21527" y="10817"/>
                  </a:cubicBezTo>
                  <a:cubicBezTo>
                    <a:pt x="21527" y="11401"/>
                    <a:pt x="21533" y="11541"/>
                    <a:pt x="21563" y="11541"/>
                  </a:cubicBezTo>
                  <a:cubicBezTo>
                    <a:pt x="21593" y="11541"/>
                    <a:pt x="21600" y="11371"/>
                    <a:pt x="21600" y="10542"/>
                  </a:cubicBezTo>
                  <a:cubicBezTo>
                    <a:pt x="21600" y="9993"/>
                    <a:pt x="21594" y="9543"/>
                    <a:pt x="21587" y="9543"/>
                  </a:cubicBezTo>
                  <a:close/>
                  <a:moveTo>
                    <a:pt x="18972" y="9761"/>
                  </a:moveTo>
                  <a:lnTo>
                    <a:pt x="18957" y="10012"/>
                  </a:lnTo>
                  <a:cubicBezTo>
                    <a:pt x="18940" y="10320"/>
                    <a:pt x="18884" y="10410"/>
                    <a:pt x="18865" y="10159"/>
                  </a:cubicBezTo>
                  <a:cubicBezTo>
                    <a:pt x="18848" y="9918"/>
                    <a:pt x="18814" y="9927"/>
                    <a:pt x="18804" y="10173"/>
                  </a:cubicBezTo>
                  <a:cubicBezTo>
                    <a:pt x="18797" y="10340"/>
                    <a:pt x="18779" y="10368"/>
                    <a:pt x="18679" y="10391"/>
                  </a:cubicBezTo>
                  <a:cubicBezTo>
                    <a:pt x="18598" y="10409"/>
                    <a:pt x="18567" y="10453"/>
                    <a:pt x="18579" y="10523"/>
                  </a:cubicBezTo>
                  <a:cubicBezTo>
                    <a:pt x="18589" y="10579"/>
                    <a:pt x="18595" y="10766"/>
                    <a:pt x="18591" y="10940"/>
                  </a:cubicBezTo>
                  <a:cubicBezTo>
                    <a:pt x="18586" y="11178"/>
                    <a:pt x="18595" y="11268"/>
                    <a:pt x="18628" y="11314"/>
                  </a:cubicBezTo>
                  <a:cubicBezTo>
                    <a:pt x="18669" y="11369"/>
                    <a:pt x="18668" y="11389"/>
                    <a:pt x="18612" y="11541"/>
                  </a:cubicBezTo>
                  <a:cubicBezTo>
                    <a:pt x="18544" y="11728"/>
                    <a:pt x="18554" y="11754"/>
                    <a:pt x="18648" y="11626"/>
                  </a:cubicBezTo>
                  <a:cubicBezTo>
                    <a:pt x="18727" y="11520"/>
                    <a:pt x="18813" y="11651"/>
                    <a:pt x="18792" y="11844"/>
                  </a:cubicBezTo>
                  <a:cubicBezTo>
                    <a:pt x="18785" y="11915"/>
                    <a:pt x="18789" y="11972"/>
                    <a:pt x="18803" y="11972"/>
                  </a:cubicBezTo>
                  <a:cubicBezTo>
                    <a:pt x="18816" y="11972"/>
                    <a:pt x="18834" y="11912"/>
                    <a:pt x="18841" y="11839"/>
                  </a:cubicBezTo>
                  <a:cubicBezTo>
                    <a:pt x="18859" y="11675"/>
                    <a:pt x="19028" y="11690"/>
                    <a:pt x="19046" y="11858"/>
                  </a:cubicBezTo>
                  <a:cubicBezTo>
                    <a:pt x="19053" y="11919"/>
                    <a:pt x="19073" y="11972"/>
                    <a:pt x="19090" y="11972"/>
                  </a:cubicBezTo>
                  <a:cubicBezTo>
                    <a:pt x="19111" y="11972"/>
                    <a:pt x="19125" y="11823"/>
                    <a:pt x="19130" y="11541"/>
                  </a:cubicBezTo>
                  <a:cubicBezTo>
                    <a:pt x="19139" y="11123"/>
                    <a:pt x="19136" y="11105"/>
                    <a:pt x="19074" y="11105"/>
                  </a:cubicBezTo>
                  <a:cubicBezTo>
                    <a:pt x="19009" y="11105"/>
                    <a:pt x="18943" y="10920"/>
                    <a:pt x="18972" y="10817"/>
                  </a:cubicBezTo>
                  <a:cubicBezTo>
                    <a:pt x="18981" y="10785"/>
                    <a:pt x="19025" y="10755"/>
                    <a:pt x="19070" y="10755"/>
                  </a:cubicBezTo>
                  <a:cubicBezTo>
                    <a:pt x="19130" y="10755"/>
                    <a:pt x="19149" y="10728"/>
                    <a:pt x="19136" y="10651"/>
                  </a:cubicBezTo>
                  <a:cubicBezTo>
                    <a:pt x="19125" y="10592"/>
                    <a:pt x="19120" y="10414"/>
                    <a:pt x="19124" y="10258"/>
                  </a:cubicBezTo>
                  <a:cubicBezTo>
                    <a:pt x="19131" y="9945"/>
                    <a:pt x="19092" y="9871"/>
                    <a:pt x="19070" y="10159"/>
                  </a:cubicBezTo>
                  <a:cubicBezTo>
                    <a:pt x="19052" y="10413"/>
                    <a:pt x="18993" y="10318"/>
                    <a:pt x="18981" y="10012"/>
                  </a:cubicBezTo>
                  <a:lnTo>
                    <a:pt x="18972" y="9761"/>
                  </a:lnTo>
                  <a:close/>
                  <a:moveTo>
                    <a:pt x="4407" y="9804"/>
                  </a:moveTo>
                  <a:cubicBezTo>
                    <a:pt x="4372" y="9804"/>
                    <a:pt x="4249" y="10271"/>
                    <a:pt x="4248" y="10405"/>
                  </a:cubicBezTo>
                  <a:cubicBezTo>
                    <a:pt x="4248" y="10474"/>
                    <a:pt x="4221" y="10556"/>
                    <a:pt x="4187" y="10589"/>
                  </a:cubicBezTo>
                  <a:lnTo>
                    <a:pt x="4126" y="10651"/>
                  </a:lnTo>
                  <a:lnTo>
                    <a:pt x="4193" y="10660"/>
                  </a:lnTo>
                  <a:cubicBezTo>
                    <a:pt x="4292" y="10673"/>
                    <a:pt x="4298" y="10819"/>
                    <a:pt x="4207" y="11020"/>
                  </a:cubicBezTo>
                  <a:cubicBezTo>
                    <a:pt x="4133" y="11186"/>
                    <a:pt x="4131" y="11196"/>
                    <a:pt x="4187" y="11172"/>
                  </a:cubicBezTo>
                  <a:cubicBezTo>
                    <a:pt x="4237" y="11150"/>
                    <a:pt x="4251" y="11191"/>
                    <a:pt x="4258" y="11366"/>
                  </a:cubicBezTo>
                  <a:cubicBezTo>
                    <a:pt x="4262" y="11485"/>
                    <a:pt x="4276" y="11628"/>
                    <a:pt x="4290" y="11688"/>
                  </a:cubicBezTo>
                  <a:cubicBezTo>
                    <a:pt x="4308" y="11766"/>
                    <a:pt x="4300" y="11817"/>
                    <a:pt x="4258" y="11877"/>
                  </a:cubicBezTo>
                  <a:cubicBezTo>
                    <a:pt x="4204" y="11953"/>
                    <a:pt x="4204" y="11962"/>
                    <a:pt x="4251" y="11967"/>
                  </a:cubicBezTo>
                  <a:cubicBezTo>
                    <a:pt x="4339" y="11976"/>
                    <a:pt x="4524" y="11709"/>
                    <a:pt x="4596" y="11470"/>
                  </a:cubicBezTo>
                  <a:cubicBezTo>
                    <a:pt x="4664" y="11242"/>
                    <a:pt x="4673" y="11225"/>
                    <a:pt x="4733" y="11200"/>
                  </a:cubicBezTo>
                  <a:cubicBezTo>
                    <a:pt x="4750" y="11193"/>
                    <a:pt x="4715" y="11109"/>
                    <a:pt x="4657" y="11015"/>
                  </a:cubicBezTo>
                  <a:cubicBezTo>
                    <a:pt x="4544" y="10834"/>
                    <a:pt x="4540" y="10669"/>
                    <a:pt x="4648" y="10665"/>
                  </a:cubicBezTo>
                  <a:cubicBezTo>
                    <a:pt x="4703" y="10663"/>
                    <a:pt x="4707" y="10653"/>
                    <a:pt x="4672" y="10580"/>
                  </a:cubicBezTo>
                  <a:cubicBezTo>
                    <a:pt x="4649" y="10532"/>
                    <a:pt x="4637" y="10438"/>
                    <a:pt x="4644" y="10372"/>
                  </a:cubicBezTo>
                  <a:cubicBezTo>
                    <a:pt x="4661" y="10215"/>
                    <a:pt x="4550" y="9954"/>
                    <a:pt x="4497" y="10026"/>
                  </a:cubicBezTo>
                  <a:cubicBezTo>
                    <a:pt x="4473" y="10060"/>
                    <a:pt x="4451" y="10027"/>
                    <a:pt x="4442" y="9941"/>
                  </a:cubicBezTo>
                  <a:cubicBezTo>
                    <a:pt x="4433" y="9864"/>
                    <a:pt x="4418" y="9804"/>
                    <a:pt x="4407" y="9804"/>
                  </a:cubicBezTo>
                  <a:close/>
                  <a:moveTo>
                    <a:pt x="6052" y="9808"/>
                  </a:moveTo>
                  <a:cubicBezTo>
                    <a:pt x="6043" y="9810"/>
                    <a:pt x="6035" y="9887"/>
                    <a:pt x="6035" y="10040"/>
                  </a:cubicBezTo>
                  <a:cubicBezTo>
                    <a:pt x="6036" y="10222"/>
                    <a:pt x="6025" y="10282"/>
                    <a:pt x="5987" y="10282"/>
                  </a:cubicBezTo>
                  <a:cubicBezTo>
                    <a:pt x="5956" y="10282"/>
                    <a:pt x="5940" y="10223"/>
                    <a:pt x="5942" y="10125"/>
                  </a:cubicBezTo>
                  <a:cubicBezTo>
                    <a:pt x="5947" y="9901"/>
                    <a:pt x="5907" y="9945"/>
                    <a:pt x="5898" y="10173"/>
                  </a:cubicBezTo>
                  <a:cubicBezTo>
                    <a:pt x="5891" y="10338"/>
                    <a:pt x="5873" y="10369"/>
                    <a:pt x="5780" y="10391"/>
                  </a:cubicBezTo>
                  <a:lnTo>
                    <a:pt x="5669" y="10419"/>
                  </a:lnTo>
                  <a:lnTo>
                    <a:pt x="5678" y="10826"/>
                  </a:lnTo>
                  <a:cubicBezTo>
                    <a:pt x="5684" y="11058"/>
                    <a:pt x="5704" y="11273"/>
                    <a:pt x="5725" y="11328"/>
                  </a:cubicBezTo>
                  <a:cubicBezTo>
                    <a:pt x="5757" y="11412"/>
                    <a:pt x="5753" y="11442"/>
                    <a:pt x="5702" y="11574"/>
                  </a:cubicBezTo>
                  <a:lnTo>
                    <a:pt x="5645" y="11725"/>
                  </a:lnTo>
                  <a:lnTo>
                    <a:pt x="5705" y="11659"/>
                  </a:lnTo>
                  <a:cubicBezTo>
                    <a:pt x="5818" y="11536"/>
                    <a:pt x="5864" y="11571"/>
                    <a:pt x="5873" y="11778"/>
                  </a:cubicBezTo>
                  <a:cubicBezTo>
                    <a:pt x="5882" y="12001"/>
                    <a:pt x="5915" y="12031"/>
                    <a:pt x="5935" y="11839"/>
                  </a:cubicBezTo>
                  <a:cubicBezTo>
                    <a:pt x="5944" y="11757"/>
                    <a:pt x="5982" y="11711"/>
                    <a:pt x="6036" y="11711"/>
                  </a:cubicBezTo>
                  <a:cubicBezTo>
                    <a:pt x="6091" y="11711"/>
                    <a:pt x="6129" y="11757"/>
                    <a:pt x="6138" y="11839"/>
                  </a:cubicBezTo>
                  <a:cubicBezTo>
                    <a:pt x="6145" y="11911"/>
                    <a:pt x="6167" y="11972"/>
                    <a:pt x="6186" y="11972"/>
                  </a:cubicBezTo>
                  <a:cubicBezTo>
                    <a:pt x="6210" y="11972"/>
                    <a:pt x="6220" y="11854"/>
                    <a:pt x="6220" y="11546"/>
                  </a:cubicBezTo>
                  <a:cubicBezTo>
                    <a:pt x="6220" y="11126"/>
                    <a:pt x="6218" y="11113"/>
                    <a:pt x="6140" y="11086"/>
                  </a:cubicBezTo>
                  <a:cubicBezTo>
                    <a:pt x="6035" y="11051"/>
                    <a:pt x="6031" y="10810"/>
                    <a:pt x="6135" y="10774"/>
                  </a:cubicBezTo>
                  <a:cubicBezTo>
                    <a:pt x="6205" y="10750"/>
                    <a:pt x="6210" y="10726"/>
                    <a:pt x="6214" y="10362"/>
                  </a:cubicBezTo>
                  <a:cubicBezTo>
                    <a:pt x="6217" y="9962"/>
                    <a:pt x="6187" y="9839"/>
                    <a:pt x="6163" y="10159"/>
                  </a:cubicBezTo>
                  <a:cubicBezTo>
                    <a:pt x="6145" y="10406"/>
                    <a:pt x="6087" y="10323"/>
                    <a:pt x="6078" y="10036"/>
                  </a:cubicBezTo>
                  <a:cubicBezTo>
                    <a:pt x="6073" y="9883"/>
                    <a:pt x="6062" y="9807"/>
                    <a:pt x="6052" y="9808"/>
                  </a:cubicBezTo>
                  <a:close/>
                  <a:moveTo>
                    <a:pt x="5266" y="9889"/>
                  </a:moveTo>
                  <a:cubicBezTo>
                    <a:pt x="5238" y="9889"/>
                    <a:pt x="5229" y="11730"/>
                    <a:pt x="5256" y="11825"/>
                  </a:cubicBezTo>
                  <a:cubicBezTo>
                    <a:pt x="5291" y="11949"/>
                    <a:pt x="5455" y="11888"/>
                    <a:pt x="5471" y="11744"/>
                  </a:cubicBezTo>
                  <a:cubicBezTo>
                    <a:pt x="5493" y="11536"/>
                    <a:pt x="5465" y="11484"/>
                    <a:pt x="5428" y="11664"/>
                  </a:cubicBezTo>
                  <a:cubicBezTo>
                    <a:pt x="5410" y="11749"/>
                    <a:pt x="5376" y="11805"/>
                    <a:pt x="5350" y="11787"/>
                  </a:cubicBezTo>
                  <a:cubicBezTo>
                    <a:pt x="5310" y="11760"/>
                    <a:pt x="5302" y="11679"/>
                    <a:pt x="5302" y="11323"/>
                  </a:cubicBezTo>
                  <a:cubicBezTo>
                    <a:pt x="5302" y="10959"/>
                    <a:pt x="5310" y="10878"/>
                    <a:pt x="5359" y="10793"/>
                  </a:cubicBezTo>
                  <a:cubicBezTo>
                    <a:pt x="5442" y="10646"/>
                    <a:pt x="5479" y="10495"/>
                    <a:pt x="5433" y="10495"/>
                  </a:cubicBezTo>
                  <a:cubicBezTo>
                    <a:pt x="5413" y="10495"/>
                    <a:pt x="5384" y="10541"/>
                    <a:pt x="5369" y="10594"/>
                  </a:cubicBezTo>
                  <a:cubicBezTo>
                    <a:pt x="5324" y="10754"/>
                    <a:pt x="5290" y="10592"/>
                    <a:pt x="5290" y="10230"/>
                  </a:cubicBezTo>
                  <a:cubicBezTo>
                    <a:pt x="5290" y="10042"/>
                    <a:pt x="5279" y="9889"/>
                    <a:pt x="5266" y="9889"/>
                  </a:cubicBezTo>
                  <a:close/>
                  <a:moveTo>
                    <a:pt x="5756" y="9889"/>
                  </a:moveTo>
                  <a:cubicBezTo>
                    <a:pt x="5742" y="9889"/>
                    <a:pt x="5730" y="9950"/>
                    <a:pt x="5730" y="10021"/>
                  </a:cubicBezTo>
                  <a:cubicBezTo>
                    <a:pt x="5730" y="10093"/>
                    <a:pt x="5742" y="10149"/>
                    <a:pt x="5756" y="10149"/>
                  </a:cubicBezTo>
                  <a:cubicBezTo>
                    <a:pt x="5769" y="10149"/>
                    <a:pt x="5780" y="10093"/>
                    <a:pt x="5780" y="10021"/>
                  </a:cubicBezTo>
                  <a:cubicBezTo>
                    <a:pt x="5780" y="9950"/>
                    <a:pt x="5769" y="9889"/>
                    <a:pt x="5756" y="9889"/>
                  </a:cubicBezTo>
                  <a:close/>
                  <a:moveTo>
                    <a:pt x="18123" y="9889"/>
                  </a:moveTo>
                  <a:cubicBezTo>
                    <a:pt x="17915" y="9889"/>
                    <a:pt x="17913" y="9898"/>
                    <a:pt x="17925" y="10348"/>
                  </a:cubicBezTo>
                  <a:cubicBezTo>
                    <a:pt x="17928" y="10436"/>
                    <a:pt x="17906" y="10529"/>
                    <a:pt x="17875" y="10570"/>
                  </a:cubicBezTo>
                  <a:lnTo>
                    <a:pt x="17820" y="10641"/>
                  </a:lnTo>
                  <a:lnTo>
                    <a:pt x="17874" y="10693"/>
                  </a:lnTo>
                  <a:cubicBezTo>
                    <a:pt x="17925" y="10741"/>
                    <a:pt x="17933" y="10887"/>
                    <a:pt x="17925" y="11517"/>
                  </a:cubicBezTo>
                  <a:cubicBezTo>
                    <a:pt x="17925" y="11553"/>
                    <a:pt x="17964" y="11602"/>
                    <a:pt x="18012" y="11626"/>
                  </a:cubicBezTo>
                  <a:cubicBezTo>
                    <a:pt x="18145" y="11692"/>
                    <a:pt x="18116" y="11835"/>
                    <a:pt x="17957" y="11891"/>
                  </a:cubicBezTo>
                  <a:cubicBezTo>
                    <a:pt x="17863" y="11925"/>
                    <a:pt x="17919" y="11943"/>
                    <a:pt x="18123" y="11943"/>
                  </a:cubicBezTo>
                  <a:cubicBezTo>
                    <a:pt x="18319" y="11943"/>
                    <a:pt x="18379" y="11924"/>
                    <a:pt x="18293" y="11891"/>
                  </a:cubicBezTo>
                  <a:cubicBezTo>
                    <a:pt x="18151" y="11837"/>
                    <a:pt x="18122" y="11699"/>
                    <a:pt x="18237" y="11626"/>
                  </a:cubicBezTo>
                  <a:cubicBezTo>
                    <a:pt x="18292" y="11591"/>
                    <a:pt x="18307" y="11526"/>
                    <a:pt x="18313" y="11318"/>
                  </a:cubicBezTo>
                  <a:cubicBezTo>
                    <a:pt x="18327" y="10826"/>
                    <a:pt x="18334" y="10745"/>
                    <a:pt x="18363" y="10679"/>
                  </a:cubicBezTo>
                  <a:cubicBezTo>
                    <a:pt x="18386" y="10629"/>
                    <a:pt x="18384" y="10584"/>
                    <a:pt x="18355" y="10499"/>
                  </a:cubicBezTo>
                  <a:cubicBezTo>
                    <a:pt x="18335" y="10438"/>
                    <a:pt x="18318" y="10277"/>
                    <a:pt x="18318" y="10140"/>
                  </a:cubicBezTo>
                  <a:lnTo>
                    <a:pt x="18318" y="9889"/>
                  </a:lnTo>
                  <a:lnTo>
                    <a:pt x="18123" y="9889"/>
                  </a:lnTo>
                  <a:close/>
                  <a:moveTo>
                    <a:pt x="17610" y="9903"/>
                  </a:moveTo>
                  <a:cubicBezTo>
                    <a:pt x="17603" y="9902"/>
                    <a:pt x="17594" y="9911"/>
                    <a:pt x="17585" y="9931"/>
                  </a:cubicBezTo>
                  <a:cubicBezTo>
                    <a:pt x="17570" y="9963"/>
                    <a:pt x="17566" y="10030"/>
                    <a:pt x="17574" y="10078"/>
                  </a:cubicBezTo>
                  <a:cubicBezTo>
                    <a:pt x="17584" y="10137"/>
                    <a:pt x="17598" y="10136"/>
                    <a:pt x="17615" y="10073"/>
                  </a:cubicBezTo>
                  <a:cubicBezTo>
                    <a:pt x="17639" y="9990"/>
                    <a:pt x="17631" y="9905"/>
                    <a:pt x="17610" y="9903"/>
                  </a:cubicBezTo>
                  <a:close/>
                  <a:moveTo>
                    <a:pt x="18662" y="9931"/>
                  </a:moveTo>
                  <a:cubicBezTo>
                    <a:pt x="18648" y="9961"/>
                    <a:pt x="18636" y="10024"/>
                    <a:pt x="18636" y="10069"/>
                  </a:cubicBezTo>
                  <a:cubicBezTo>
                    <a:pt x="18636" y="10114"/>
                    <a:pt x="18648" y="10149"/>
                    <a:pt x="18662" y="10149"/>
                  </a:cubicBezTo>
                  <a:cubicBezTo>
                    <a:pt x="18675" y="10149"/>
                    <a:pt x="18686" y="10091"/>
                    <a:pt x="18686" y="10017"/>
                  </a:cubicBezTo>
                  <a:cubicBezTo>
                    <a:pt x="18686" y="9942"/>
                    <a:pt x="18675" y="9902"/>
                    <a:pt x="18662" y="9931"/>
                  </a:cubicBezTo>
                  <a:close/>
                  <a:moveTo>
                    <a:pt x="17103" y="10031"/>
                  </a:moveTo>
                  <a:cubicBezTo>
                    <a:pt x="17089" y="10048"/>
                    <a:pt x="17108" y="10086"/>
                    <a:pt x="17155" y="10149"/>
                  </a:cubicBezTo>
                  <a:cubicBezTo>
                    <a:pt x="17209" y="10223"/>
                    <a:pt x="17214" y="10275"/>
                    <a:pt x="17209" y="10670"/>
                  </a:cubicBezTo>
                  <a:cubicBezTo>
                    <a:pt x="17206" y="10910"/>
                    <a:pt x="17194" y="11104"/>
                    <a:pt x="17183" y="11101"/>
                  </a:cubicBezTo>
                  <a:cubicBezTo>
                    <a:pt x="17165" y="11096"/>
                    <a:pt x="17069" y="11727"/>
                    <a:pt x="17069" y="11849"/>
                  </a:cubicBezTo>
                  <a:cubicBezTo>
                    <a:pt x="17069" y="11933"/>
                    <a:pt x="17103" y="11873"/>
                    <a:pt x="17132" y="11735"/>
                  </a:cubicBezTo>
                  <a:cubicBezTo>
                    <a:pt x="17162" y="11590"/>
                    <a:pt x="17164" y="11590"/>
                    <a:pt x="17180" y="11735"/>
                  </a:cubicBezTo>
                  <a:cubicBezTo>
                    <a:pt x="17204" y="11956"/>
                    <a:pt x="17253" y="11917"/>
                    <a:pt x="17286" y="11654"/>
                  </a:cubicBezTo>
                  <a:lnTo>
                    <a:pt x="17316" y="11427"/>
                  </a:lnTo>
                  <a:lnTo>
                    <a:pt x="17377" y="11626"/>
                  </a:lnTo>
                  <a:cubicBezTo>
                    <a:pt x="17446" y="11855"/>
                    <a:pt x="17490" y="11794"/>
                    <a:pt x="17429" y="11555"/>
                  </a:cubicBezTo>
                  <a:cubicBezTo>
                    <a:pt x="17379" y="11360"/>
                    <a:pt x="17421" y="11127"/>
                    <a:pt x="17477" y="11290"/>
                  </a:cubicBezTo>
                  <a:cubicBezTo>
                    <a:pt x="17503" y="11367"/>
                    <a:pt x="17510" y="11271"/>
                    <a:pt x="17510" y="10769"/>
                  </a:cubicBezTo>
                  <a:cubicBezTo>
                    <a:pt x="17510" y="10066"/>
                    <a:pt x="17520" y="10097"/>
                    <a:pt x="17246" y="10036"/>
                  </a:cubicBezTo>
                  <a:cubicBezTo>
                    <a:pt x="17164" y="10017"/>
                    <a:pt x="17117" y="10013"/>
                    <a:pt x="17103" y="10031"/>
                  </a:cubicBezTo>
                  <a:close/>
                  <a:moveTo>
                    <a:pt x="5011" y="10168"/>
                  </a:moveTo>
                  <a:cubicBezTo>
                    <a:pt x="5005" y="10171"/>
                    <a:pt x="5001" y="10386"/>
                    <a:pt x="4999" y="10774"/>
                  </a:cubicBezTo>
                  <a:cubicBezTo>
                    <a:pt x="4998" y="11235"/>
                    <a:pt x="4989" y="11674"/>
                    <a:pt x="4981" y="11749"/>
                  </a:cubicBezTo>
                  <a:cubicBezTo>
                    <a:pt x="4960" y="11943"/>
                    <a:pt x="5009" y="11920"/>
                    <a:pt x="5094" y="11697"/>
                  </a:cubicBezTo>
                  <a:cubicBezTo>
                    <a:pt x="5182" y="11467"/>
                    <a:pt x="5192" y="11304"/>
                    <a:pt x="5106" y="11503"/>
                  </a:cubicBezTo>
                  <a:cubicBezTo>
                    <a:pt x="5052" y="11628"/>
                    <a:pt x="5043" y="11628"/>
                    <a:pt x="5030" y="11512"/>
                  </a:cubicBezTo>
                  <a:cubicBezTo>
                    <a:pt x="5022" y="11440"/>
                    <a:pt x="5020" y="11251"/>
                    <a:pt x="5025" y="11091"/>
                  </a:cubicBezTo>
                  <a:cubicBezTo>
                    <a:pt x="5031" y="10847"/>
                    <a:pt x="5043" y="10797"/>
                    <a:pt x="5099" y="10774"/>
                  </a:cubicBezTo>
                  <a:cubicBezTo>
                    <a:pt x="5136" y="10759"/>
                    <a:pt x="5167" y="10711"/>
                    <a:pt x="5167" y="10670"/>
                  </a:cubicBezTo>
                  <a:cubicBezTo>
                    <a:pt x="5167" y="10628"/>
                    <a:pt x="5136" y="10586"/>
                    <a:pt x="5099" y="10570"/>
                  </a:cubicBezTo>
                  <a:cubicBezTo>
                    <a:pt x="5044" y="10548"/>
                    <a:pt x="5031" y="10485"/>
                    <a:pt x="5018" y="10234"/>
                  </a:cubicBezTo>
                  <a:cubicBezTo>
                    <a:pt x="5016" y="10187"/>
                    <a:pt x="5013" y="10167"/>
                    <a:pt x="5011" y="10168"/>
                  </a:cubicBezTo>
                  <a:close/>
                  <a:moveTo>
                    <a:pt x="17103" y="10585"/>
                  </a:moveTo>
                  <a:cubicBezTo>
                    <a:pt x="17082" y="10585"/>
                    <a:pt x="17073" y="10622"/>
                    <a:pt x="17081" y="10670"/>
                  </a:cubicBezTo>
                  <a:cubicBezTo>
                    <a:pt x="17090" y="10718"/>
                    <a:pt x="17113" y="10755"/>
                    <a:pt x="17133" y="10755"/>
                  </a:cubicBezTo>
                  <a:cubicBezTo>
                    <a:pt x="17154" y="10755"/>
                    <a:pt x="17163" y="10718"/>
                    <a:pt x="17155" y="10670"/>
                  </a:cubicBezTo>
                  <a:cubicBezTo>
                    <a:pt x="17146" y="10622"/>
                    <a:pt x="17123" y="10585"/>
                    <a:pt x="17103" y="10585"/>
                  </a:cubicBezTo>
                  <a:close/>
                  <a:moveTo>
                    <a:pt x="17598" y="11754"/>
                  </a:moveTo>
                  <a:cubicBezTo>
                    <a:pt x="17591" y="11749"/>
                    <a:pt x="17581" y="11754"/>
                    <a:pt x="17571" y="11768"/>
                  </a:cubicBezTo>
                  <a:cubicBezTo>
                    <a:pt x="17551" y="11795"/>
                    <a:pt x="17541" y="11852"/>
                    <a:pt x="17549" y="11896"/>
                  </a:cubicBezTo>
                  <a:cubicBezTo>
                    <a:pt x="17565" y="11987"/>
                    <a:pt x="17609" y="11914"/>
                    <a:pt x="17609" y="11796"/>
                  </a:cubicBezTo>
                  <a:cubicBezTo>
                    <a:pt x="17609" y="11775"/>
                    <a:pt x="17605" y="11759"/>
                    <a:pt x="17598" y="11754"/>
                  </a:cubicBezTo>
                  <a:close/>
                  <a:moveTo>
                    <a:pt x="9865" y="13884"/>
                  </a:moveTo>
                  <a:cubicBezTo>
                    <a:pt x="9853" y="13879"/>
                    <a:pt x="9844" y="13925"/>
                    <a:pt x="9849" y="14031"/>
                  </a:cubicBezTo>
                  <a:cubicBezTo>
                    <a:pt x="9855" y="14149"/>
                    <a:pt x="9836" y="14190"/>
                    <a:pt x="9764" y="14211"/>
                  </a:cubicBezTo>
                  <a:lnTo>
                    <a:pt x="9674" y="14234"/>
                  </a:lnTo>
                  <a:lnTo>
                    <a:pt x="9674" y="14892"/>
                  </a:lnTo>
                  <a:cubicBezTo>
                    <a:pt x="9674" y="15403"/>
                    <a:pt x="9679" y="15529"/>
                    <a:pt x="9703" y="15465"/>
                  </a:cubicBezTo>
                  <a:cubicBezTo>
                    <a:pt x="9758" y="15318"/>
                    <a:pt x="9855" y="15385"/>
                    <a:pt x="9864" y="15574"/>
                  </a:cubicBezTo>
                  <a:cubicBezTo>
                    <a:pt x="9869" y="15669"/>
                    <a:pt x="9876" y="15787"/>
                    <a:pt x="9880" y="15834"/>
                  </a:cubicBezTo>
                  <a:cubicBezTo>
                    <a:pt x="9884" y="15883"/>
                    <a:pt x="9947" y="15903"/>
                    <a:pt x="10025" y="15886"/>
                  </a:cubicBezTo>
                  <a:cubicBezTo>
                    <a:pt x="10139" y="15862"/>
                    <a:pt x="10162" y="15830"/>
                    <a:pt x="10162" y="15702"/>
                  </a:cubicBezTo>
                  <a:cubicBezTo>
                    <a:pt x="10162" y="15616"/>
                    <a:pt x="10147" y="15526"/>
                    <a:pt x="10126" y="15498"/>
                  </a:cubicBezTo>
                  <a:cubicBezTo>
                    <a:pt x="10099" y="15460"/>
                    <a:pt x="10090" y="15298"/>
                    <a:pt x="10090" y="14836"/>
                  </a:cubicBezTo>
                  <a:lnTo>
                    <a:pt x="10090" y="14225"/>
                  </a:lnTo>
                  <a:lnTo>
                    <a:pt x="10001" y="14225"/>
                  </a:lnTo>
                  <a:cubicBezTo>
                    <a:pt x="9934" y="14225"/>
                    <a:pt x="9910" y="14187"/>
                    <a:pt x="9900" y="14054"/>
                  </a:cubicBezTo>
                  <a:cubicBezTo>
                    <a:pt x="9892" y="13948"/>
                    <a:pt x="9878" y="13889"/>
                    <a:pt x="9865" y="13884"/>
                  </a:cubicBezTo>
                  <a:close/>
                  <a:moveTo>
                    <a:pt x="9012" y="13955"/>
                  </a:moveTo>
                  <a:cubicBezTo>
                    <a:pt x="8982" y="13931"/>
                    <a:pt x="8974" y="14074"/>
                    <a:pt x="8968" y="14812"/>
                  </a:cubicBezTo>
                  <a:lnTo>
                    <a:pt x="8961" y="15702"/>
                  </a:lnTo>
                  <a:lnTo>
                    <a:pt x="9108" y="15702"/>
                  </a:lnTo>
                  <a:cubicBezTo>
                    <a:pt x="9228" y="15702"/>
                    <a:pt x="9260" y="15673"/>
                    <a:pt x="9281" y="15536"/>
                  </a:cubicBezTo>
                  <a:cubicBezTo>
                    <a:pt x="9317" y="15296"/>
                    <a:pt x="9311" y="15049"/>
                    <a:pt x="9268" y="14921"/>
                  </a:cubicBezTo>
                  <a:cubicBezTo>
                    <a:pt x="9241" y="14844"/>
                    <a:pt x="9238" y="14780"/>
                    <a:pt x="9256" y="14717"/>
                  </a:cubicBezTo>
                  <a:cubicBezTo>
                    <a:pt x="9286" y="14610"/>
                    <a:pt x="9289" y="14318"/>
                    <a:pt x="9261" y="14163"/>
                  </a:cubicBezTo>
                  <a:cubicBezTo>
                    <a:pt x="9250" y="14103"/>
                    <a:pt x="9198" y="14035"/>
                    <a:pt x="9145" y="14017"/>
                  </a:cubicBezTo>
                  <a:cubicBezTo>
                    <a:pt x="9092" y="13998"/>
                    <a:pt x="9032" y="13971"/>
                    <a:pt x="9012" y="13955"/>
                  </a:cubicBezTo>
                  <a:close/>
                  <a:moveTo>
                    <a:pt x="11282" y="14173"/>
                  </a:moveTo>
                  <a:cubicBezTo>
                    <a:pt x="11278" y="14167"/>
                    <a:pt x="11271" y="14168"/>
                    <a:pt x="11265" y="14182"/>
                  </a:cubicBezTo>
                  <a:cubicBezTo>
                    <a:pt x="11251" y="14212"/>
                    <a:pt x="11241" y="14277"/>
                    <a:pt x="11241" y="14324"/>
                  </a:cubicBezTo>
                  <a:cubicBezTo>
                    <a:pt x="11241" y="14372"/>
                    <a:pt x="11251" y="14387"/>
                    <a:pt x="11265" y="14357"/>
                  </a:cubicBezTo>
                  <a:cubicBezTo>
                    <a:pt x="11278" y="14328"/>
                    <a:pt x="11290" y="14263"/>
                    <a:pt x="11290" y="14215"/>
                  </a:cubicBezTo>
                  <a:cubicBezTo>
                    <a:pt x="11290" y="14192"/>
                    <a:pt x="11286" y="14179"/>
                    <a:pt x="11282" y="14173"/>
                  </a:cubicBezTo>
                  <a:close/>
                  <a:moveTo>
                    <a:pt x="16156" y="14173"/>
                  </a:moveTo>
                  <a:cubicBezTo>
                    <a:pt x="16152" y="14167"/>
                    <a:pt x="16146" y="14168"/>
                    <a:pt x="16139" y="14182"/>
                  </a:cubicBezTo>
                  <a:cubicBezTo>
                    <a:pt x="16125" y="14212"/>
                    <a:pt x="16115" y="14277"/>
                    <a:pt x="16115" y="14324"/>
                  </a:cubicBezTo>
                  <a:cubicBezTo>
                    <a:pt x="16115" y="14372"/>
                    <a:pt x="16125" y="14387"/>
                    <a:pt x="16139" y="14357"/>
                  </a:cubicBezTo>
                  <a:cubicBezTo>
                    <a:pt x="16152" y="14328"/>
                    <a:pt x="16163" y="14263"/>
                    <a:pt x="16163" y="14215"/>
                  </a:cubicBezTo>
                  <a:cubicBezTo>
                    <a:pt x="16163" y="14192"/>
                    <a:pt x="16161" y="14179"/>
                    <a:pt x="16156" y="14173"/>
                  </a:cubicBezTo>
                  <a:close/>
                  <a:moveTo>
                    <a:pt x="18515" y="14225"/>
                  </a:moveTo>
                  <a:cubicBezTo>
                    <a:pt x="18501" y="14225"/>
                    <a:pt x="18490" y="14267"/>
                    <a:pt x="18490" y="14315"/>
                  </a:cubicBezTo>
                  <a:cubicBezTo>
                    <a:pt x="18490" y="14363"/>
                    <a:pt x="18495" y="14400"/>
                    <a:pt x="18501" y="14400"/>
                  </a:cubicBezTo>
                  <a:cubicBezTo>
                    <a:pt x="18507" y="14400"/>
                    <a:pt x="18518" y="14363"/>
                    <a:pt x="18526" y="14315"/>
                  </a:cubicBezTo>
                  <a:cubicBezTo>
                    <a:pt x="18534" y="14267"/>
                    <a:pt x="18530" y="14225"/>
                    <a:pt x="18515" y="14225"/>
                  </a:cubicBezTo>
                  <a:close/>
                  <a:moveTo>
                    <a:pt x="15750" y="14291"/>
                  </a:moveTo>
                  <a:cubicBezTo>
                    <a:pt x="15737" y="14285"/>
                    <a:pt x="15719" y="14285"/>
                    <a:pt x="15699" y="14296"/>
                  </a:cubicBezTo>
                  <a:cubicBezTo>
                    <a:pt x="15660" y="14317"/>
                    <a:pt x="15629" y="14364"/>
                    <a:pt x="15632" y="14400"/>
                  </a:cubicBezTo>
                  <a:cubicBezTo>
                    <a:pt x="15634" y="14436"/>
                    <a:pt x="15609" y="14551"/>
                    <a:pt x="15576" y="14656"/>
                  </a:cubicBezTo>
                  <a:cubicBezTo>
                    <a:pt x="15524" y="14816"/>
                    <a:pt x="15531" y="14809"/>
                    <a:pt x="15618" y="14622"/>
                  </a:cubicBezTo>
                  <a:cubicBezTo>
                    <a:pt x="15675" y="14501"/>
                    <a:pt x="15732" y="14400"/>
                    <a:pt x="15746" y="14400"/>
                  </a:cubicBezTo>
                  <a:cubicBezTo>
                    <a:pt x="15760" y="14400"/>
                    <a:pt x="15771" y="14368"/>
                    <a:pt x="15771" y="14329"/>
                  </a:cubicBezTo>
                  <a:cubicBezTo>
                    <a:pt x="15771" y="14309"/>
                    <a:pt x="15763" y="14297"/>
                    <a:pt x="15750" y="14291"/>
                  </a:cubicBezTo>
                  <a:close/>
                  <a:moveTo>
                    <a:pt x="17147" y="14338"/>
                  </a:moveTo>
                  <a:cubicBezTo>
                    <a:pt x="17120" y="14329"/>
                    <a:pt x="17092" y="14405"/>
                    <a:pt x="17107" y="14490"/>
                  </a:cubicBezTo>
                  <a:cubicBezTo>
                    <a:pt x="17114" y="14532"/>
                    <a:pt x="17137" y="14542"/>
                    <a:pt x="17157" y="14514"/>
                  </a:cubicBezTo>
                  <a:cubicBezTo>
                    <a:pt x="17182" y="14480"/>
                    <a:pt x="17186" y="14437"/>
                    <a:pt x="17171" y="14381"/>
                  </a:cubicBezTo>
                  <a:cubicBezTo>
                    <a:pt x="17164" y="14356"/>
                    <a:pt x="17156" y="14342"/>
                    <a:pt x="17147" y="14338"/>
                  </a:cubicBezTo>
                  <a:close/>
                  <a:moveTo>
                    <a:pt x="17895" y="14433"/>
                  </a:moveTo>
                  <a:cubicBezTo>
                    <a:pt x="17890" y="14427"/>
                    <a:pt x="17884" y="14428"/>
                    <a:pt x="17878" y="14443"/>
                  </a:cubicBezTo>
                  <a:cubicBezTo>
                    <a:pt x="17864" y="14472"/>
                    <a:pt x="17854" y="14537"/>
                    <a:pt x="17854" y="14585"/>
                  </a:cubicBezTo>
                  <a:cubicBezTo>
                    <a:pt x="17854" y="14632"/>
                    <a:pt x="17864" y="14647"/>
                    <a:pt x="17878" y="14618"/>
                  </a:cubicBezTo>
                  <a:cubicBezTo>
                    <a:pt x="17891" y="14588"/>
                    <a:pt x="17902" y="14523"/>
                    <a:pt x="17902" y="14476"/>
                  </a:cubicBezTo>
                  <a:cubicBezTo>
                    <a:pt x="17902" y="14452"/>
                    <a:pt x="17899" y="14439"/>
                    <a:pt x="17895" y="14433"/>
                  </a:cubicBezTo>
                  <a:close/>
                  <a:moveTo>
                    <a:pt x="13139" y="14485"/>
                  </a:moveTo>
                  <a:cubicBezTo>
                    <a:pt x="13092" y="14485"/>
                    <a:pt x="13053" y="14518"/>
                    <a:pt x="13053" y="14556"/>
                  </a:cubicBezTo>
                  <a:cubicBezTo>
                    <a:pt x="13053" y="14594"/>
                    <a:pt x="13092" y="14609"/>
                    <a:pt x="13139" y="14589"/>
                  </a:cubicBezTo>
                  <a:cubicBezTo>
                    <a:pt x="13186" y="14570"/>
                    <a:pt x="13224" y="14537"/>
                    <a:pt x="13224" y="14518"/>
                  </a:cubicBezTo>
                  <a:cubicBezTo>
                    <a:pt x="13224" y="14500"/>
                    <a:pt x="13186" y="14485"/>
                    <a:pt x="13139" y="14485"/>
                  </a:cubicBezTo>
                  <a:close/>
                  <a:moveTo>
                    <a:pt x="13958" y="14485"/>
                  </a:moveTo>
                  <a:cubicBezTo>
                    <a:pt x="13946" y="14485"/>
                    <a:pt x="13942" y="14546"/>
                    <a:pt x="13950" y="14618"/>
                  </a:cubicBezTo>
                  <a:cubicBezTo>
                    <a:pt x="13958" y="14689"/>
                    <a:pt x="13974" y="14725"/>
                    <a:pt x="13986" y="14698"/>
                  </a:cubicBezTo>
                  <a:cubicBezTo>
                    <a:pt x="14012" y="14642"/>
                    <a:pt x="13991" y="14485"/>
                    <a:pt x="13958" y="14485"/>
                  </a:cubicBezTo>
                  <a:close/>
                  <a:moveTo>
                    <a:pt x="14427" y="14575"/>
                  </a:moveTo>
                  <a:cubicBezTo>
                    <a:pt x="14412" y="14575"/>
                    <a:pt x="14400" y="14613"/>
                    <a:pt x="14400" y="14660"/>
                  </a:cubicBezTo>
                  <a:cubicBezTo>
                    <a:pt x="14400" y="14708"/>
                    <a:pt x="14405" y="14746"/>
                    <a:pt x="14411" y="14746"/>
                  </a:cubicBezTo>
                  <a:cubicBezTo>
                    <a:pt x="14417" y="14746"/>
                    <a:pt x="14428" y="14708"/>
                    <a:pt x="14436" y="14660"/>
                  </a:cubicBezTo>
                  <a:cubicBezTo>
                    <a:pt x="14444" y="14613"/>
                    <a:pt x="14441" y="14575"/>
                    <a:pt x="14427" y="14575"/>
                  </a:cubicBezTo>
                  <a:close/>
                  <a:moveTo>
                    <a:pt x="11672" y="14599"/>
                  </a:moveTo>
                  <a:cubicBezTo>
                    <a:pt x="11672" y="14592"/>
                    <a:pt x="11662" y="14638"/>
                    <a:pt x="11640" y="14741"/>
                  </a:cubicBezTo>
                  <a:cubicBezTo>
                    <a:pt x="11616" y="14858"/>
                    <a:pt x="11560" y="15082"/>
                    <a:pt x="11516" y="15238"/>
                  </a:cubicBezTo>
                  <a:cubicBezTo>
                    <a:pt x="11473" y="15393"/>
                    <a:pt x="11436" y="15571"/>
                    <a:pt x="11436" y="15631"/>
                  </a:cubicBezTo>
                  <a:cubicBezTo>
                    <a:pt x="11436" y="15757"/>
                    <a:pt x="11575" y="15192"/>
                    <a:pt x="11640" y="14798"/>
                  </a:cubicBezTo>
                  <a:cubicBezTo>
                    <a:pt x="11662" y="14668"/>
                    <a:pt x="11672" y="14606"/>
                    <a:pt x="11672" y="14599"/>
                  </a:cubicBezTo>
                  <a:close/>
                  <a:moveTo>
                    <a:pt x="16108" y="14622"/>
                  </a:moveTo>
                  <a:cubicBezTo>
                    <a:pt x="16105" y="14604"/>
                    <a:pt x="16099" y="14642"/>
                    <a:pt x="16090" y="14727"/>
                  </a:cubicBezTo>
                  <a:cubicBezTo>
                    <a:pt x="16077" y="14834"/>
                    <a:pt x="16072" y="14982"/>
                    <a:pt x="16080" y="15053"/>
                  </a:cubicBezTo>
                  <a:cubicBezTo>
                    <a:pt x="16103" y="15266"/>
                    <a:pt x="16115" y="15199"/>
                    <a:pt x="16113" y="14854"/>
                  </a:cubicBezTo>
                  <a:cubicBezTo>
                    <a:pt x="16113" y="14713"/>
                    <a:pt x="16112" y="14641"/>
                    <a:pt x="16108" y="14622"/>
                  </a:cubicBezTo>
                  <a:close/>
                  <a:moveTo>
                    <a:pt x="11199" y="14764"/>
                  </a:moveTo>
                  <a:cubicBezTo>
                    <a:pt x="11186" y="14764"/>
                    <a:pt x="11188" y="14883"/>
                    <a:pt x="11209" y="15067"/>
                  </a:cubicBezTo>
                  <a:cubicBezTo>
                    <a:pt x="11226" y="15221"/>
                    <a:pt x="11228" y="15218"/>
                    <a:pt x="11237" y="15063"/>
                  </a:cubicBezTo>
                  <a:cubicBezTo>
                    <a:pt x="11242" y="14974"/>
                    <a:pt x="11233" y="14859"/>
                    <a:pt x="11218" y="14807"/>
                  </a:cubicBezTo>
                  <a:cubicBezTo>
                    <a:pt x="11210" y="14779"/>
                    <a:pt x="11204" y="14765"/>
                    <a:pt x="11199" y="14764"/>
                  </a:cubicBezTo>
                  <a:close/>
                  <a:moveTo>
                    <a:pt x="17125" y="14779"/>
                  </a:moveTo>
                  <a:cubicBezTo>
                    <a:pt x="17121" y="14786"/>
                    <a:pt x="17119" y="14806"/>
                    <a:pt x="17119" y="14831"/>
                  </a:cubicBezTo>
                  <a:cubicBezTo>
                    <a:pt x="17119" y="14881"/>
                    <a:pt x="17129" y="14921"/>
                    <a:pt x="17143" y="14921"/>
                  </a:cubicBezTo>
                  <a:cubicBezTo>
                    <a:pt x="17156" y="14921"/>
                    <a:pt x="17168" y="14904"/>
                    <a:pt x="17168" y="14883"/>
                  </a:cubicBezTo>
                  <a:cubicBezTo>
                    <a:pt x="17168" y="14862"/>
                    <a:pt x="17156" y="14822"/>
                    <a:pt x="17143" y="14793"/>
                  </a:cubicBezTo>
                  <a:cubicBezTo>
                    <a:pt x="17136" y="14778"/>
                    <a:pt x="17130" y="14772"/>
                    <a:pt x="17125" y="14779"/>
                  </a:cubicBezTo>
                  <a:close/>
                  <a:moveTo>
                    <a:pt x="13973" y="15006"/>
                  </a:moveTo>
                  <a:cubicBezTo>
                    <a:pt x="13967" y="15006"/>
                    <a:pt x="13956" y="15048"/>
                    <a:pt x="13947" y="15096"/>
                  </a:cubicBezTo>
                  <a:cubicBezTo>
                    <a:pt x="13939" y="15144"/>
                    <a:pt x="13942" y="15181"/>
                    <a:pt x="13957" y="15181"/>
                  </a:cubicBezTo>
                  <a:cubicBezTo>
                    <a:pt x="13971" y="15181"/>
                    <a:pt x="13983" y="15144"/>
                    <a:pt x="13983" y="15096"/>
                  </a:cubicBezTo>
                  <a:cubicBezTo>
                    <a:pt x="13983" y="15048"/>
                    <a:pt x="13979" y="15006"/>
                    <a:pt x="13973" y="15006"/>
                  </a:cubicBezTo>
                  <a:close/>
                  <a:moveTo>
                    <a:pt x="13287" y="15096"/>
                  </a:moveTo>
                  <a:cubicBezTo>
                    <a:pt x="13281" y="15096"/>
                    <a:pt x="13270" y="15133"/>
                    <a:pt x="13262" y="15181"/>
                  </a:cubicBezTo>
                  <a:cubicBezTo>
                    <a:pt x="13253" y="15229"/>
                    <a:pt x="13258" y="15266"/>
                    <a:pt x="13272" y="15266"/>
                  </a:cubicBezTo>
                  <a:cubicBezTo>
                    <a:pt x="13287" y="15266"/>
                    <a:pt x="13298" y="15229"/>
                    <a:pt x="13298" y="15181"/>
                  </a:cubicBezTo>
                  <a:cubicBezTo>
                    <a:pt x="13298" y="15133"/>
                    <a:pt x="13293" y="15096"/>
                    <a:pt x="13287" y="15096"/>
                  </a:cubicBezTo>
                  <a:close/>
                  <a:moveTo>
                    <a:pt x="11134" y="15120"/>
                  </a:moveTo>
                  <a:cubicBezTo>
                    <a:pt x="11131" y="15115"/>
                    <a:pt x="11122" y="15130"/>
                    <a:pt x="11106" y="15176"/>
                  </a:cubicBezTo>
                  <a:cubicBezTo>
                    <a:pt x="11086" y="15237"/>
                    <a:pt x="11069" y="15305"/>
                    <a:pt x="11069" y="15323"/>
                  </a:cubicBezTo>
                  <a:cubicBezTo>
                    <a:pt x="11069" y="15420"/>
                    <a:pt x="11114" y="15331"/>
                    <a:pt x="11128" y="15209"/>
                  </a:cubicBezTo>
                  <a:cubicBezTo>
                    <a:pt x="11134" y="15150"/>
                    <a:pt x="11137" y="15124"/>
                    <a:pt x="11134" y="15120"/>
                  </a:cubicBezTo>
                  <a:close/>
                  <a:moveTo>
                    <a:pt x="13066" y="15181"/>
                  </a:moveTo>
                  <a:cubicBezTo>
                    <a:pt x="13044" y="15181"/>
                    <a:pt x="13032" y="15219"/>
                    <a:pt x="13041" y="15266"/>
                  </a:cubicBezTo>
                  <a:cubicBezTo>
                    <a:pt x="13049" y="15314"/>
                    <a:pt x="13061" y="15356"/>
                    <a:pt x="13066" y="15356"/>
                  </a:cubicBezTo>
                  <a:cubicBezTo>
                    <a:pt x="13071" y="15356"/>
                    <a:pt x="13082" y="15314"/>
                    <a:pt x="13090" y="15266"/>
                  </a:cubicBezTo>
                  <a:cubicBezTo>
                    <a:pt x="13098" y="15219"/>
                    <a:pt x="13088" y="15181"/>
                    <a:pt x="13066" y="15181"/>
                  </a:cubicBezTo>
                  <a:close/>
                  <a:moveTo>
                    <a:pt x="12856" y="15191"/>
                  </a:moveTo>
                  <a:cubicBezTo>
                    <a:pt x="12847" y="15189"/>
                    <a:pt x="12837" y="15197"/>
                    <a:pt x="12828" y="15209"/>
                  </a:cubicBezTo>
                  <a:cubicBezTo>
                    <a:pt x="12808" y="15237"/>
                    <a:pt x="12814" y="15257"/>
                    <a:pt x="12842" y="15262"/>
                  </a:cubicBezTo>
                  <a:cubicBezTo>
                    <a:pt x="12868" y="15265"/>
                    <a:pt x="12882" y="15243"/>
                    <a:pt x="12874" y="15214"/>
                  </a:cubicBezTo>
                  <a:cubicBezTo>
                    <a:pt x="12870" y="15200"/>
                    <a:pt x="12864" y="15192"/>
                    <a:pt x="12856" y="15191"/>
                  </a:cubicBezTo>
                  <a:close/>
                  <a:moveTo>
                    <a:pt x="17722" y="15266"/>
                  </a:moveTo>
                  <a:cubicBezTo>
                    <a:pt x="17717" y="15266"/>
                    <a:pt x="17694" y="15346"/>
                    <a:pt x="17670" y="15441"/>
                  </a:cubicBezTo>
                  <a:cubicBezTo>
                    <a:pt x="17645" y="15537"/>
                    <a:pt x="17635" y="15617"/>
                    <a:pt x="17647" y="15617"/>
                  </a:cubicBezTo>
                  <a:cubicBezTo>
                    <a:pt x="17660" y="15617"/>
                    <a:pt x="17684" y="15537"/>
                    <a:pt x="17700" y="15441"/>
                  </a:cubicBezTo>
                  <a:cubicBezTo>
                    <a:pt x="17717" y="15346"/>
                    <a:pt x="17727" y="15266"/>
                    <a:pt x="17722" y="15266"/>
                  </a:cubicBezTo>
                  <a:close/>
                  <a:moveTo>
                    <a:pt x="15679" y="15276"/>
                  </a:moveTo>
                  <a:cubicBezTo>
                    <a:pt x="15582" y="15272"/>
                    <a:pt x="15502" y="15298"/>
                    <a:pt x="15502" y="15337"/>
                  </a:cubicBezTo>
                  <a:cubicBezTo>
                    <a:pt x="15502" y="15376"/>
                    <a:pt x="15570" y="15394"/>
                    <a:pt x="15654" y="15375"/>
                  </a:cubicBezTo>
                  <a:cubicBezTo>
                    <a:pt x="15874" y="15327"/>
                    <a:pt x="15885" y="15284"/>
                    <a:pt x="15679" y="15276"/>
                  </a:cubicBezTo>
                  <a:close/>
                  <a:moveTo>
                    <a:pt x="15227" y="15290"/>
                  </a:moveTo>
                  <a:cubicBezTo>
                    <a:pt x="15183" y="15309"/>
                    <a:pt x="15213" y="15327"/>
                    <a:pt x="15293" y="15328"/>
                  </a:cubicBezTo>
                  <a:cubicBezTo>
                    <a:pt x="15374" y="15328"/>
                    <a:pt x="15411" y="15314"/>
                    <a:pt x="15375" y="15295"/>
                  </a:cubicBezTo>
                  <a:cubicBezTo>
                    <a:pt x="15338" y="15275"/>
                    <a:pt x="15271" y="15271"/>
                    <a:pt x="15227" y="15290"/>
                  </a:cubicBezTo>
                  <a:close/>
                  <a:moveTo>
                    <a:pt x="16103" y="15493"/>
                  </a:moveTo>
                  <a:cubicBezTo>
                    <a:pt x="16099" y="15474"/>
                    <a:pt x="16096" y="15565"/>
                    <a:pt x="16096" y="15744"/>
                  </a:cubicBezTo>
                  <a:cubicBezTo>
                    <a:pt x="16096" y="15983"/>
                    <a:pt x="16101" y="16092"/>
                    <a:pt x="16107" y="15986"/>
                  </a:cubicBezTo>
                  <a:cubicBezTo>
                    <a:pt x="16113" y="15879"/>
                    <a:pt x="16112" y="15682"/>
                    <a:pt x="16107" y="15550"/>
                  </a:cubicBezTo>
                  <a:cubicBezTo>
                    <a:pt x="16105" y="15517"/>
                    <a:pt x="16104" y="15500"/>
                    <a:pt x="16103" y="15493"/>
                  </a:cubicBezTo>
                  <a:close/>
                  <a:moveTo>
                    <a:pt x="16473" y="15550"/>
                  </a:moveTo>
                  <a:cubicBezTo>
                    <a:pt x="16470" y="15546"/>
                    <a:pt x="16461" y="15566"/>
                    <a:pt x="16445" y="15612"/>
                  </a:cubicBezTo>
                  <a:cubicBezTo>
                    <a:pt x="16424" y="15672"/>
                    <a:pt x="16408" y="15736"/>
                    <a:pt x="16408" y="15754"/>
                  </a:cubicBezTo>
                  <a:cubicBezTo>
                    <a:pt x="16408" y="15851"/>
                    <a:pt x="16454" y="15767"/>
                    <a:pt x="16468" y="15645"/>
                  </a:cubicBezTo>
                  <a:cubicBezTo>
                    <a:pt x="16474" y="15585"/>
                    <a:pt x="16476" y="15555"/>
                    <a:pt x="16473" y="15550"/>
                  </a:cubicBezTo>
                  <a:close/>
                  <a:moveTo>
                    <a:pt x="17358" y="15617"/>
                  </a:moveTo>
                  <a:cubicBezTo>
                    <a:pt x="17352" y="15617"/>
                    <a:pt x="17327" y="15692"/>
                    <a:pt x="17302" y="15787"/>
                  </a:cubicBezTo>
                  <a:cubicBezTo>
                    <a:pt x="17278" y="15882"/>
                    <a:pt x="17264" y="15962"/>
                    <a:pt x="17270" y="15962"/>
                  </a:cubicBezTo>
                  <a:cubicBezTo>
                    <a:pt x="17277" y="15962"/>
                    <a:pt x="17302" y="15882"/>
                    <a:pt x="17326" y="15787"/>
                  </a:cubicBezTo>
                  <a:cubicBezTo>
                    <a:pt x="17351" y="15692"/>
                    <a:pt x="17365" y="15617"/>
                    <a:pt x="17358" y="15617"/>
                  </a:cubicBezTo>
                  <a:close/>
                  <a:moveTo>
                    <a:pt x="11358" y="15716"/>
                  </a:moveTo>
                  <a:cubicBezTo>
                    <a:pt x="11350" y="15727"/>
                    <a:pt x="11340" y="15748"/>
                    <a:pt x="11331" y="15778"/>
                  </a:cubicBezTo>
                  <a:cubicBezTo>
                    <a:pt x="11307" y="15863"/>
                    <a:pt x="11311" y="15872"/>
                    <a:pt x="11346" y="15825"/>
                  </a:cubicBezTo>
                  <a:cubicBezTo>
                    <a:pt x="11370" y="15792"/>
                    <a:pt x="11384" y="15743"/>
                    <a:pt x="11377" y="15716"/>
                  </a:cubicBezTo>
                  <a:cubicBezTo>
                    <a:pt x="11373" y="15703"/>
                    <a:pt x="11366" y="15705"/>
                    <a:pt x="11358" y="15716"/>
                  </a:cubicBezTo>
                  <a:close/>
                  <a:moveTo>
                    <a:pt x="12798" y="15787"/>
                  </a:moveTo>
                  <a:cubicBezTo>
                    <a:pt x="12793" y="15787"/>
                    <a:pt x="12784" y="15867"/>
                    <a:pt x="12777" y="15962"/>
                  </a:cubicBezTo>
                  <a:cubicBezTo>
                    <a:pt x="12770" y="16058"/>
                    <a:pt x="12774" y="16133"/>
                    <a:pt x="12786" y="16133"/>
                  </a:cubicBezTo>
                  <a:cubicBezTo>
                    <a:pt x="12799" y="16133"/>
                    <a:pt x="12808" y="16058"/>
                    <a:pt x="12808" y="15962"/>
                  </a:cubicBezTo>
                  <a:cubicBezTo>
                    <a:pt x="12808" y="15867"/>
                    <a:pt x="12804" y="15787"/>
                    <a:pt x="12798" y="15787"/>
                  </a:cubicBezTo>
                  <a:close/>
                  <a:moveTo>
                    <a:pt x="11223" y="15839"/>
                  </a:moveTo>
                  <a:cubicBezTo>
                    <a:pt x="11221" y="15859"/>
                    <a:pt x="11219" y="15902"/>
                    <a:pt x="11219" y="15962"/>
                  </a:cubicBezTo>
                  <a:cubicBezTo>
                    <a:pt x="11219" y="16081"/>
                    <a:pt x="11226" y="16131"/>
                    <a:pt x="11233" y="16071"/>
                  </a:cubicBezTo>
                  <a:cubicBezTo>
                    <a:pt x="11240" y="16011"/>
                    <a:pt x="11240" y="15913"/>
                    <a:pt x="11233" y="15853"/>
                  </a:cubicBezTo>
                  <a:cubicBezTo>
                    <a:pt x="11229" y="15823"/>
                    <a:pt x="11226" y="15819"/>
                    <a:pt x="11223" y="15839"/>
                  </a:cubicBezTo>
                  <a:close/>
                  <a:moveTo>
                    <a:pt x="3612" y="16653"/>
                  </a:moveTo>
                  <a:cubicBezTo>
                    <a:pt x="3490" y="16653"/>
                    <a:pt x="3403" y="16692"/>
                    <a:pt x="3403" y="16743"/>
                  </a:cubicBezTo>
                  <a:cubicBezTo>
                    <a:pt x="3403" y="16791"/>
                    <a:pt x="3435" y="16828"/>
                    <a:pt x="3475" y="16828"/>
                  </a:cubicBezTo>
                  <a:cubicBezTo>
                    <a:pt x="3515" y="16828"/>
                    <a:pt x="3553" y="16859"/>
                    <a:pt x="3559" y="16895"/>
                  </a:cubicBezTo>
                  <a:cubicBezTo>
                    <a:pt x="3565" y="16931"/>
                    <a:pt x="3574" y="17344"/>
                    <a:pt x="3579" y="17808"/>
                  </a:cubicBezTo>
                  <a:cubicBezTo>
                    <a:pt x="3583" y="18273"/>
                    <a:pt x="3595" y="18651"/>
                    <a:pt x="3605" y="18651"/>
                  </a:cubicBezTo>
                  <a:cubicBezTo>
                    <a:pt x="3616" y="18651"/>
                    <a:pt x="3625" y="18318"/>
                    <a:pt x="3627" y="17912"/>
                  </a:cubicBezTo>
                  <a:cubicBezTo>
                    <a:pt x="3631" y="16883"/>
                    <a:pt x="3637" y="16828"/>
                    <a:pt x="3748" y="16828"/>
                  </a:cubicBezTo>
                  <a:cubicBezTo>
                    <a:pt x="3788" y="16828"/>
                    <a:pt x="3820" y="16791"/>
                    <a:pt x="3820" y="16743"/>
                  </a:cubicBezTo>
                  <a:cubicBezTo>
                    <a:pt x="3820" y="16692"/>
                    <a:pt x="3735" y="16653"/>
                    <a:pt x="3612" y="16653"/>
                  </a:cubicBezTo>
                  <a:close/>
                  <a:moveTo>
                    <a:pt x="4004" y="17179"/>
                  </a:moveTo>
                  <a:cubicBezTo>
                    <a:pt x="3983" y="17188"/>
                    <a:pt x="3965" y="17212"/>
                    <a:pt x="3952" y="17245"/>
                  </a:cubicBezTo>
                  <a:cubicBezTo>
                    <a:pt x="3908" y="17347"/>
                    <a:pt x="3869" y="17666"/>
                    <a:pt x="3869" y="17912"/>
                  </a:cubicBezTo>
                  <a:cubicBezTo>
                    <a:pt x="3869" y="18159"/>
                    <a:pt x="3908" y="18482"/>
                    <a:pt x="3952" y="18585"/>
                  </a:cubicBezTo>
                  <a:cubicBezTo>
                    <a:pt x="4005" y="18711"/>
                    <a:pt x="4131" y="18654"/>
                    <a:pt x="4175" y="18480"/>
                  </a:cubicBezTo>
                  <a:cubicBezTo>
                    <a:pt x="4237" y="18238"/>
                    <a:pt x="4239" y="17597"/>
                    <a:pt x="4178" y="17359"/>
                  </a:cubicBezTo>
                  <a:cubicBezTo>
                    <a:pt x="4143" y="17222"/>
                    <a:pt x="4064" y="17150"/>
                    <a:pt x="4004" y="17179"/>
                  </a:cubicBezTo>
                  <a:close/>
                  <a:moveTo>
                    <a:pt x="11620" y="18045"/>
                  </a:moveTo>
                  <a:cubicBezTo>
                    <a:pt x="11454" y="18045"/>
                    <a:pt x="11428" y="18102"/>
                    <a:pt x="11511" y="18286"/>
                  </a:cubicBezTo>
                  <a:cubicBezTo>
                    <a:pt x="11556" y="18386"/>
                    <a:pt x="11560" y="18469"/>
                    <a:pt x="11554" y="19134"/>
                  </a:cubicBezTo>
                  <a:lnTo>
                    <a:pt x="11547" y="19872"/>
                  </a:lnTo>
                  <a:lnTo>
                    <a:pt x="10595" y="19867"/>
                  </a:lnTo>
                  <a:cubicBezTo>
                    <a:pt x="10071" y="19864"/>
                    <a:pt x="9634" y="19841"/>
                    <a:pt x="9622" y="19815"/>
                  </a:cubicBezTo>
                  <a:cubicBezTo>
                    <a:pt x="9610" y="19790"/>
                    <a:pt x="9601" y="19611"/>
                    <a:pt x="9601" y="19418"/>
                  </a:cubicBezTo>
                  <a:cubicBezTo>
                    <a:pt x="9601" y="19173"/>
                    <a:pt x="9590" y="19078"/>
                    <a:pt x="9569" y="19105"/>
                  </a:cubicBezTo>
                  <a:cubicBezTo>
                    <a:pt x="9552" y="19127"/>
                    <a:pt x="9379" y="19331"/>
                    <a:pt x="9185" y="19560"/>
                  </a:cubicBezTo>
                  <a:lnTo>
                    <a:pt x="8832" y="19976"/>
                  </a:lnTo>
                  <a:lnTo>
                    <a:pt x="9173" y="20398"/>
                  </a:lnTo>
                  <a:cubicBezTo>
                    <a:pt x="9361" y="20630"/>
                    <a:pt x="9533" y="20844"/>
                    <a:pt x="9557" y="20871"/>
                  </a:cubicBezTo>
                  <a:cubicBezTo>
                    <a:pt x="9593" y="20912"/>
                    <a:pt x="9601" y="20865"/>
                    <a:pt x="9601" y="20573"/>
                  </a:cubicBezTo>
                  <a:cubicBezTo>
                    <a:pt x="9601" y="20382"/>
                    <a:pt x="9610" y="20201"/>
                    <a:pt x="9622" y="20175"/>
                  </a:cubicBezTo>
                  <a:cubicBezTo>
                    <a:pt x="9634" y="20150"/>
                    <a:pt x="10071" y="20126"/>
                    <a:pt x="10595" y="20123"/>
                  </a:cubicBezTo>
                  <a:lnTo>
                    <a:pt x="11547" y="20118"/>
                  </a:lnTo>
                  <a:lnTo>
                    <a:pt x="11554" y="20696"/>
                  </a:lnTo>
                  <a:cubicBezTo>
                    <a:pt x="11560" y="21214"/>
                    <a:pt x="11556" y="21274"/>
                    <a:pt x="11511" y="21316"/>
                  </a:cubicBezTo>
                  <a:cubicBezTo>
                    <a:pt x="11483" y="21342"/>
                    <a:pt x="11460" y="21416"/>
                    <a:pt x="11460" y="21482"/>
                  </a:cubicBezTo>
                  <a:cubicBezTo>
                    <a:pt x="11460" y="21572"/>
                    <a:pt x="11501" y="21600"/>
                    <a:pt x="11620" y="21600"/>
                  </a:cubicBezTo>
                  <a:cubicBezTo>
                    <a:pt x="11740" y="21600"/>
                    <a:pt x="11780" y="21568"/>
                    <a:pt x="11780" y="21477"/>
                  </a:cubicBezTo>
                  <a:cubicBezTo>
                    <a:pt x="11780" y="21410"/>
                    <a:pt x="11763" y="21339"/>
                    <a:pt x="11743" y="21311"/>
                  </a:cubicBezTo>
                  <a:cubicBezTo>
                    <a:pt x="11712" y="21270"/>
                    <a:pt x="11707" y="21013"/>
                    <a:pt x="11707" y="19778"/>
                  </a:cubicBezTo>
                  <a:cubicBezTo>
                    <a:pt x="11707" y="18542"/>
                    <a:pt x="11712" y="18290"/>
                    <a:pt x="11743" y="18249"/>
                  </a:cubicBezTo>
                  <a:cubicBezTo>
                    <a:pt x="11825" y="18136"/>
                    <a:pt x="11770" y="18045"/>
                    <a:pt x="11620" y="18045"/>
                  </a:cubicBezTo>
                  <a:close/>
                </a:path>
              </a:pathLst>
            </a:custGeom>
            <a:ln w="12700" cap="flat">
              <a:noFill/>
              <a:miter lim="400000"/>
            </a:ln>
            <a:effectLst/>
          </p:spPr>
        </p:pic>
        <p:sp>
          <p:nvSpPr>
            <p:cNvPr id="440" name="线条"/>
            <p:cNvSpPr/>
            <p:nvPr/>
          </p:nvSpPr>
          <p:spPr>
            <a:xfrm>
              <a:off x="1656921" y="359466"/>
              <a:ext cx="3774282" cy="1"/>
            </a:xfrm>
            <a:prstGeom prst="line">
              <a:avLst/>
            </a:prstGeom>
            <a:noFill/>
            <a:ln w="63500" cap="flat">
              <a:solidFill>
                <a:schemeClr val="accent5"/>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1" name="线条"/>
            <p:cNvSpPr/>
            <p:nvPr/>
          </p:nvSpPr>
          <p:spPr>
            <a:xfrm flipH="1" flipV="1">
              <a:off x="5428106" y="351438"/>
              <a:ext cx="710244" cy="557780"/>
            </a:xfrm>
            <a:prstGeom prst="line">
              <a:avLst/>
            </a:prstGeom>
            <a:noFill/>
            <a:ln w="63500" cap="flat">
              <a:solidFill>
                <a:schemeClr val="accent5"/>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2" name="线条"/>
            <p:cNvSpPr/>
            <p:nvPr/>
          </p:nvSpPr>
          <p:spPr>
            <a:xfrm>
              <a:off x="1656921" y="1371920"/>
              <a:ext cx="3774282" cy="1"/>
            </a:xfrm>
            <a:prstGeom prst="line">
              <a:avLst/>
            </a:prstGeom>
            <a:noFill/>
            <a:ln w="63500" cap="flat">
              <a:solidFill>
                <a:schemeClr val="accent1"/>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3" name="线条"/>
            <p:cNvSpPr/>
            <p:nvPr/>
          </p:nvSpPr>
          <p:spPr>
            <a:xfrm flipH="1">
              <a:off x="5395951" y="907166"/>
              <a:ext cx="709238" cy="485899"/>
            </a:xfrm>
            <a:prstGeom prst="line">
              <a:avLst/>
            </a:prstGeom>
            <a:noFill/>
            <a:ln w="63500" cap="flat">
              <a:solidFill>
                <a:schemeClr val="accent1"/>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pic>
        <p:nvPicPr>
          <p:cNvPr id="445" name="图像" descr="图像"/>
          <p:cNvPicPr>
            <a:picLocks noChangeAspect="1"/>
          </p:cNvPicPr>
          <p:nvPr/>
        </p:nvPicPr>
        <p:blipFill>
          <a:blip r:embed="rId3">
            <a:extLst/>
          </a:blip>
          <a:srcRect l="6033" t="7449" r="1" b="9935"/>
          <a:stretch>
            <a:fillRect/>
          </a:stretch>
        </p:blipFill>
        <p:spPr>
          <a:xfrm>
            <a:off x="7959452" y="5058973"/>
            <a:ext cx="3936298" cy="3066306"/>
          </a:xfrm>
          <a:custGeom>
            <a:avLst/>
            <a:gdLst/>
            <a:ahLst/>
            <a:cxnLst>
              <a:cxn ang="0">
                <a:pos x="wd2" y="hd2"/>
              </a:cxn>
              <a:cxn ang="5400000">
                <a:pos x="wd2" y="hd2"/>
              </a:cxn>
              <a:cxn ang="10800000">
                <a:pos x="wd2" y="hd2"/>
              </a:cxn>
              <a:cxn ang="16200000">
                <a:pos x="wd2" y="hd2"/>
              </a:cxn>
            </a:cxnLst>
            <a:rect l="0" t="0" r="r" b="b"/>
            <a:pathLst>
              <a:path w="21564" h="21597" extrusionOk="0">
                <a:moveTo>
                  <a:pt x="9997" y="0"/>
                </a:moveTo>
                <a:cubicBezTo>
                  <a:pt x="9707" y="0"/>
                  <a:pt x="9678" y="11"/>
                  <a:pt x="9678" y="117"/>
                </a:cubicBezTo>
                <a:cubicBezTo>
                  <a:pt x="9678" y="224"/>
                  <a:pt x="9707" y="235"/>
                  <a:pt x="9997" y="235"/>
                </a:cubicBezTo>
                <a:cubicBezTo>
                  <a:pt x="10288" y="235"/>
                  <a:pt x="10319" y="224"/>
                  <a:pt x="10319" y="117"/>
                </a:cubicBezTo>
                <a:cubicBezTo>
                  <a:pt x="10319" y="11"/>
                  <a:pt x="10288" y="0"/>
                  <a:pt x="9997" y="0"/>
                </a:cubicBezTo>
                <a:close/>
                <a:moveTo>
                  <a:pt x="7473" y="3"/>
                </a:moveTo>
                <a:lnTo>
                  <a:pt x="7473" y="805"/>
                </a:lnTo>
                <a:cubicBezTo>
                  <a:pt x="7473" y="1468"/>
                  <a:pt x="7485" y="1600"/>
                  <a:pt x="7538" y="1574"/>
                </a:cubicBezTo>
                <a:cubicBezTo>
                  <a:pt x="7574" y="1556"/>
                  <a:pt x="7639" y="1579"/>
                  <a:pt x="7686" y="1624"/>
                </a:cubicBezTo>
                <a:cubicBezTo>
                  <a:pt x="7733" y="1670"/>
                  <a:pt x="7750" y="1714"/>
                  <a:pt x="7725" y="1722"/>
                </a:cubicBezTo>
                <a:cubicBezTo>
                  <a:pt x="7700" y="1730"/>
                  <a:pt x="7958" y="1749"/>
                  <a:pt x="8299" y="1767"/>
                </a:cubicBezTo>
                <a:lnTo>
                  <a:pt x="8919" y="1800"/>
                </a:lnTo>
                <a:lnTo>
                  <a:pt x="8932" y="2256"/>
                </a:lnTo>
                <a:cubicBezTo>
                  <a:pt x="8939" y="2507"/>
                  <a:pt x="8965" y="2714"/>
                  <a:pt x="8988" y="2714"/>
                </a:cubicBezTo>
                <a:cubicBezTo>
                  <a:pt x="9012" y="2714"/>
                  <a:pt x="9021" y="2679"/>
                  <a:pt x="9008" y="2636"/>
                </a:cubicBezTo>
                <a:cubicBezTo>
                  <a:pt x="8975" y="2527"/>
                  <a:pt x="9069" y="2227"/>
                  <a:pt x="9123" y="2270"/>
                </a:cubicBezTo>
                <a:cubicBezTo>
                  <a:pt x="9148" y="2289"/>
                  <a:pt x="9181" y="2397"/>
                  <a:pt x="9197" y="2507"/>
                </a:cubicBezTo>
                <a:cubicBezTo>
                  <a:pt x="9225" y="2699"/>
                  <a:pt x="9238" y="2709"/>
                  <a:pt x="9441" y="2725"/>
                </a:cubicBezTo>
                <a:cubicBezTo>
                  <a:pt x="9651" y="2743"/>
                  <a:pt x="9655" y="2748"/>
                  <a:pt x="9669" y="2963"/>
                </a:cubicBezTo>
                <a:cubicBezTo>
                  <a:pt x="9677" y="3083"/>
                  <a:pt x="9659" y="3238"/>
                  <a:pt x="9630" y="3307"/>
                </a:cubicBezTo>
                <a:cubicBezTo>
                  <a:pt x="9585" y="3414"/>
                  <a:pt x="9549" y="3429"/>
                  <a:pt x="9386" y="3402"/>
                </a:cubicBezTo>
                <a:cubicBezTo>
                  <a:pt x="9281" y="3384"/>
                  <a:pt x="9134" y="3349"/>
                  <a:pt x="9058" y="3326"/>
                </a:cubicBezTo>
                <a:cubicBezTo>
                  <a:pt x="8933" y="3289"/>
                  <a:pt x="8926" y="3294"/>
                  <a:pt x="8984" y="3385"/>
                </a:cubicBezTo>
                <a:cubicBezTo>
                  <a:pt x="9034" y="3463"/>
                  <a:pt x="9035" y="3517"/>
                  <a:pt x="8995" y="3631"/>
                </a:cubicBezTo>
                <a:cubicBezTo>
                  <a:pt x="8946" y="3769"/>
                  <a:pt x="8922" y="3777"/>
                  <a:pt x="8575" y="3777"/>
                </a:cubicBezTo>
                <a:cubicBezTo>
                  <a:pt x="8245" y="3777"/>
                  <a:pt x="8208" y="3789"/>
                  <a:pt x="8208" y="3888"/>
                </a:cubicBezTo>
                <a:cubicBezTo>
                  <a:pt x="8208" y="3953"/>
                  <a:pt x="8250" y="4014"/>
                  <a:pt x="8308" y="4034"/>
                </a:cubicBezTo>
                <a:cubicBezTo>
                  <a:pt x="8469" y="4088"/>
                  <a:pt x="8325" y="4249"/>
                  <a:pt x="8117" y="4249"/>
                </a:cubicBezTo>
                <a:cubicBezTo>
                  <a:pt x="7921" y="4249"/>
                  <a:pt x="7828" y="4357"/>
                  <a:pt x="7849" y="4556"/>
                </a:cubicBezTo>
                <a:cubicBezTo>
                  <a:pt x="7862" y="4678"/>
                  <a:pt x="7843" y="4694"/>
                  <a:pt x="7669" y="4710"/>
                </a:cubicBezTo>
                <a:cubicBezTo>
                  <a:pt x="7479" y="4728"/>
                  <a:pt x="7473" y="4735"/>
                  <a:pt x="7473" y="4934"/>
                </a:cubicBezTo>
                <a:cubicBezTo>
                  <a:pt x="7473" y="5136"/>
                  <a:pt x="7440" y="5180"/>
                  <a:pt x="7260" y="5219"/>
                </a:cubicBezTo>
                <a:cubicBezTo>
                  <a:pt x="7214" y="5229"/>
                  <a:pt x="7181" y="5271"/>
                  <a:pt x="7188" y="5311"/>
                </a:cubicBezTo>
                <a:cubicBezTo>
                  <a:pt x="7196" y="5351"/>
                  <a:pt x="7169" y="5446"/>
                  <a:pt x="7130" y="5524"/>
                </a:cubicBezTo>
                <a:cubicBezTo>
                  <a:pt x="7077" y="5627"/>
                  <a:pt x="7017" y="5666"/>
                  <a:pt x="6899" y="5666"/>
                </a:cubicBezTo>
                <a:cubicBezTo>
                  <a:pt x="6747" y="5666"/>
                  <a:pt x="6740" y="5674"/>
                  <a:pt x="6740" y="5873"/>
                </a:cubicBezTo>
                <a:cubicBezTo>
                  <a:pt x="6740" y="6035"/>
                  <a:pt x="6716" y="6094"/>
                  <a:pt x="6636" y="6133"/>
                </a:cubicBezTo>
                <a:cubicBezTo>
                  <a:pt x="6579" y="6161"/>
                  <a:pt x="6518" y="6171"/>
                  <a:pt x="6501" y="6158"/>
                </a:cubicBezTo>
                <a:cubicBezTo>
                  <a:pt x="6467" y="6132"/>
                  <a:pt x="6398" y="6352"/>
                  <a:pt x="6397" y="6491"/>
                </a:cubicBezTo>
                <a:cubicBezTo>
                  <a:pt x="6396" y="6553"/>
                  <a:pt x="6336" y="6584"/>
                  <a:pt x="6199" y="6597"/>
                </a:cubicBezTo>
                <a:lnTo>
                  <a:pt x="6003" y="6617"/>
                </a:lnTo>
                <a:lnTo>
                  <a:pt x="6010" y="6863"/>
                </a:lnTo>
                <a:cubicBezTo>
                  <a:pt x="6027" y="7392"/>
                  <a:pt x="6011" y="7494"/>
                  <a:pt x="5890" y="7564"/>
                </a:cubicBezTo>
                <a:cubicBezTo>
                  <a:pt x="5827" y="7601"/>
                  <a:pt x="5775" y="7668"/>
                  <a:pt x="5775" y="7712"/>
                </a:cubicBezTo>
                <a:cubicBezTo>
                  <a:pt x="5775" y="7757"/>
                  <a:pt x="5723" y="7824"/>
                  <a:pt x="5660" y="7861"/>
                </a:cubicBezTo>
                <a:cubicBezTo>
                  <a:pt x="5563" y="7917"/>
                  <a:pt x="5547" y="7966"/>
                  <a:pt x="5547" y="8182"/>
                </a:cubicBezTo>
                <a:cubicBezTo>
                  <a:pt x="5547" y="8361"/>
                  <a:pt x="5519" y="8475"/>
                  <a:pt x="5453" y="8559"/>
                </a:cubicBezTo>
                <a:cubicBezTo>
                  <a:pt x="5312" y="8740"/>
                  <a:pt x="5271" y="8933"/>
                  <a:pt x="5271" y="9415"/>
                </a:cubicBezTo>
                <a:cubicBezTo>
                  <a:pt x="5271" y="9848"/>
                  <a:pt x="5268" y="9853"/>
                  <a:pt x="5121" y="9954"/>
                </a:cubicBezTo>
                <a:cubicBezTo>
                  <a:pt x="5039" y="10010"/>
                  <a:pt x="4957" y="10050"/>
                  <a:pt x="4938" y="10044"/>
                </a:cubicBezTo>
                <a:cubicBezTo>
                  <a:pt x="4919" y="10037"/>
                  <a:pt x="4903" y="10096"/>
                  <a:pt x="4903" y="10175"/>
                </a:cubicBezTo>
                <a:cubicBezTo>
                  <a:pt x="4903" y="10254"/>
                  <a:pt x="4883" y="10337"/>
                  <a:pt x="4857" y="10357"/>
                </a:cubicBezTo>
                <a:cubicBezTo>
                  <a:pt x="4787" y="10413"/>
                  <a:pt x="4800" y="11184"/>
                  <a:pt x="4873" y="11263"/>
                </a:cubicBezTo>
                <a:cubicBezTo>
                  <a:pt x="4907" y="11299"/>
                  <a:pt x="4932" y="11410"/>
                  <a:pt x="4927" y="11509"/>
                </a:cubicBezTo>
                <a:cubicBezTo>
                  <a:pt x="4922" y="11607"/>
                  <a:pt x="4935" y="11702"/>
                  <a:pt x="4955" y="11718"/>
                </a:cubicBezTo>
                <a:cubicBezTo>
                  <a:pt x="4976" y="11734"/>
                  <a:pt x="4972" y="11813"/>
                  <a:pt x="4949" y="11891"/>
                </a:cubicBezTo>
                <a:cubicBezTo>
                  <a:pt x="4907" y="12033"/>
                  <a:pt x="4916" y="12283"/>
                  <a:pt x="4971" y="12504"/>
                </a:cubicBezTo>
                <a:cubicBezTo>
                  <a:pt x="4986" y="12567"/>
                  <a:pt x="4976" y="12636"/>
                  <a:pt x="4949" y="12657"/>
                </a:cubicBezTo>
                <a:cubicBezTo>
                  <a:pt x="4895" y="12700"/>
                  <a:pt x="4899" y="13209"/>
                  <a:pt x="4953" y="13253"/>
                </a:cubicBezTo>
                <a:cubicBezTo>
                  <a:pt x="4986" y="13279"/>
                  <a:pt x="4976" y="13494"/>
                  <a:pt x="4923" y="13845"/>
                </a:cubicBezTo>
                <a:cubicBezTo>
                  <a:pt x="4900" y="13998"/>
                  <a:pt x="4910" y="14034"/>
                  <a:pt x="4990" y="14061"/>
                </a:cubicBezTo>
                <a:cubicBezTo>
                  <a:pt x="5054" y="14082"/>
                  <a:pt x="5088" y="14140"/>
                  <a:pt x="5088" y="14237"/>
                </a:cubicBezTo>
                <a:cubicBezTo>
                  <a:pt x="5088" y="14316"/>
                  <a:pt x="5129" y="14430"/>
                  <a:pt x="5179" y="14488"/>
                </a:cubicBezTo>
                <a:cubicBezTo>
                  <a:pt x="5244" y="14564"/>
                  <a:pt x="5271" y="14668"/>
                  <a:pt x="5271" y="14846"/>
                </a:cubicBezTo>
                <a:cubicBezTo>
                  <a:pt x="5271" y="14985"/>
                  <a:pt x="5293" y="15118"/>
                  <a:pt x="5321" y="15140"/>
                </a:cubicBezTo>
                <a:cubicBezTo>
                  <a:pt x="5354" y="15166"/>
                  <a:pt x="5354" y="15200"/>
                  <a:pt x="5323" y="15240"/>
                </a:cubicBezTo>
                <a:cubicBezTo>
                  <a:pt x="5294" y="15278"/>
                  <a:pt x="5293" y="15350"/>
                  <a:pt x="5318" y="15436"/>
                </a:cubicBezTo>
                <a:cubicBezTo>
                  <a:pt x="5343" y="15520"/>
                  <a:pt x="5341" y="15588"/>
                  <a:pt x="5314" y="15609"/>
                </a:cubicBezTo>
                <a:cubicBezTo>
                  <a:pt x="5256" y="15656"/>
                  <a:pt x="5257" y="15934"/>
                  <a:pt x="5316" y="15934"/>
                </a:cubicBezTo>
                <a:cubicBezTo>
                  <a:pt x="5341" y="15934"/>
                  <a:pt x="5362" y="15882"/>
                  <a:pt x="5362" y="15819"/>
                </a:cubicBezTo>
                <a:cubicBezTo>
                  <a:pt x="5362" y="15634"/>
                  <a:pt x="5444" y="15623"/>
                  <a:pt x="5510" y="15799"/>
                </a:cubicBezTo>
                <a:cubicBezTo>
                  <a:pt x="5543" y="15889"/>
                  <a:pt x="5594" y="15962"/>
                  <a:pt x="5623" y="15962"/>
                </a:cubicBezTo>
                <a:cubicBezTo>
                  <a:pt x="5706" y="15962"/>
                  <a:pt x="5742" y="16036"/>
                  <a:pt x="5701" y="16121"/>
                </a:cubicBezTo>
                <a:cubicBezTo>
                  <a:pt x="5642" y="16242"/>
                  <a:pt x="5632" y="16653"/>
                  <a:pt x="5684" y="16845"/>
                </a:cubicBezTo>
                <a:cubicBezTo>
                  <a:pt x="5739" y="17050"/>
                  <a:pt x="5680" y="17172"/>
                  <a:pt x="5577" y="17063"/>
                </a:cubicBezTo>
                <a:cubicBezTo>
                  <a:pt x="5532" y="17015"/>
                  <a:pt x="5251" y="16995"/>
                  <a:pt x="4657" y="16999"/>
                </a:cubicBezTo>
                <a:cubicBezTo>
                  <a:pt x="4188" y="17001"/>
                  <a:pt x="3783" y="16985"/>
                  <a:pt x="3757" y="16965"/>
                </a:cubicBezTo>
                <a:cubicBezTo>
                  <a:pt x="3732" y="16945"/>
                  <a:pt x="3710" y="16731"/>
                  <a:pt x="3710" y="16490"/>
                </a:cubicBezTo>
                <a:lnTo>
                  <a:pt x="3710" y="16051"/>
                </a:lnTo>
                <a:lnTo>
                  <a:pt x="3557" y="16051"/>
                </a:lnTo>
                <a:cubicBezTo>
                  <a:pt x="3473" y="16051"/>
                  <a:pt x="3390" y="16032"/>
                  <a:pt x="3373" y="16009"/>
                </a:cubicBezTo>
                <a:cubicBezTo>
                  <a:pt x="3355" y="15987"/>
                  <a:pt x="3298" y="15961"/>
                  <a:pt x="3246" y="15950"/>
                </a:cubicBezTo>
                <a:cubicBezTo>
                  <a:pt x="3040" y="15910"/>
                  <a:pt x="2988" y="15828"/>
                  <a:pt x="2983" y="15539"/>
                </a:cubicBezTo>
                <a:cubicBezTo>
                  <a:pt x="2981" y="15386"/>
                  <a:pt x="2953" y="15229"/>
                  <a:pt x="2920" y="15187"/>
                </a:cubicBezTo>
                <a:cubicBezTo>
                  <a:pt x="2875" y="15129"/>
                  <a:pt x="2588" y="15110"/>
                  <a:pt x="1720" y="15106"/>
                </a:cubicBezTo>
                <a:cubicBezTo>
                  <a:pt x="663" y="15101"/>
                  <a:pt x="577" y="15093"/>
                  <a:pt x="557" y="14994"/>
                </a:cubicBezTo>
                <a:cubicBezTo>
                  <a:pt x="537" y="14894"/>
                  <a:pt x="524" y="14894"/>
                  <a:pt x="331" y="15011"/>
                </a:cubicBezTo>
                <a:cubicBezTo>
                  <a:pt x="136" y="15130"/>
                  <a:pt x="129" y="15147"/>
                  <a:pt x="137" y="15372"/>
                </a:cubicBezTo>
                <a:cubicBezTo>
                  <a:pt x="142" y="15502"/>
                  <a:pt x="157" y="15633"/>
                  <a:pt x="170" y="15665"/>
                </a:cubicBezTo>
                <a:cubicBezTo>
                  <a:pt x="210" y="15761"/>
                  <a:pt x="209" y="15937"/>
                  <a:pt x="168" y="15970"/>
                </a:cubicBezTo>
                <a:cubicBezTo>
                  <a:pt x="147" y="15987"/>
                  <a:pt x="131" y="16250"/>
                  <a:pt x="131" y="16554"/>
                </a:cubicBezTo>
                <a:lnTo>
                  <a:pt x="131" y="17108"/>
                </a:lnTo>
                <a:lnTo>
                  <a:pt x="344" y="17124"/>
                </a:lnTo>
                <a:cubicBezTo>
                  <a:pt x="531" y="17140"/>
                  <a:pt x="559" y="17160"/>
                  <a:pt x="566" y="17281"/>
                </a:cubicBezTo>
                <a:cubicBezTo>
                  <a:pt x="575" y="17443"/>
                  <a:pt x="404" y="17552"/>
                  <a:pt x="231" y="17496"/>
                </a:cubicBezTo>
                <a:cubicBezTo>
                  <a:pt x="155" y="17472"/>
                  <a:pt x="100" y="17496"/>
                  <a:pt x="57" y="17569"/>
                </a:cubicBezTo>
                <a:cubicBezTo>
                  <a:pt x="-36" y="17726"/>
                  <a:pt x="-24" y="17761"/>
                  <a:pt x="155" y="17857"/>
                </a:cubicBezTo>
                <a:cubicBezTo>
                  <a:pt x="244" y="17905"/>
                  <a:pt x="306" y="17967"/>
                  <a:pt x="292" y="17997"/>
                </a:cubicBezTo>
                <a:cubicBezTo>
                  <a:pt x="278" y="18026"/>
                  <a:pt x="313" y="18059"/>
                  <a:pt x="370" y="18069"/>
                </a:cubicBezTo>
                <a:cubicBezTo>
                  <a:pt x="440" y="18082"/>
                  <a:pt x="471" y="18121"/>
                  <a:pt x="461" y="18192"/>
                </a:cubicBezTo>
                <a:cubicBezTo>
                  <a:pt x="450" y="18277"/>
                  <a:pt x="468" y="18291"/>
                  <a:pt x="559" y="18262"/>
                </a:cubicBezTo>
                <a:cubicBezTo>
                  <a:pt x="741" y="18204"/>
                  <a:pt x="863" y="18323"/>
                  <a:pt x="863" y="18561"/>
                </a:cubicBezTo>
                <a:lnTo>
                  <a:pt x="863" y="18768"/>
                </a:lnTo>
                <a:lnTo>
                  <a:pt x="2101" y="18762"/>
                </a:lnTo>
                <a:lnTo>
                  <a:pt x="3338" y="18760"/>
                </a:lnTo>
                <a:lnTo>
                  <a:pt x="3351" y="18631"/>
                </a:lnTo>
                <a:cubicBezTo>
                  <a:pt x="3369" y="18464"/>
                  <a:pt x="3454" y="18462"/>
                  <a:pt x="3473" y="18628"/>
                </a:cubicBezTo>
                <a:cubicBezTo>
                  <a:pt x="3486" y="18751"/>
                  <a:pt x="3506" y="18757"/>
                  <a:pt x="3999" y="18754"/>
                </a:cubicBezTo>
                <a:cubicBezTo>
                  <a:pt x="5585" y="18746"/>
                  <a:pt x="6431" y="18777"/>
                  <a:pt x="6569" y="18852"/>
                </a:cubicBezTo>
                <a:cubicBezTo>
                  <a:pt x="6719" y="18933"/>
                  <a:pt x="6719" y="18932"/>
                  <a:pt x="6734" y="19486"/>
                </a:cubicBezTo>
                <a:lnTo>
                  <a:pt x="6740" y="19707"/>
                </a:lnTo>
                <a:lnTo>
                  <a:pt x="7462" y="19724"/>
                </a:lnTo>
                <a:lnTo>
                  <a:pt x="8184" y="19738"/>
                </a:lnTo>
                <a:lnTo>
                  <a:pt x="8199" y="20051"/>
                </a:lnTo>
                <a:cubicBezTo>
                  <a:pt x="8216" y="20423"/>
                  <a:pt x="8299" y="20409"/>
                  <a:pt x="8299" y="20034"/>
                </a:cubicBezTo>
                <a:cubicBezTo>
                  <a:pt x="8299" y="19892"/>
                  <a:pt x="8318" y="19762"/>
                  <a:pt x="8341" y="19744"/>
                </a:cubicBezTo>
                <a:cubicBezTo>
                  <a:pt x="8391" y="19704"/>
                  <a:pt x="8581" y="20180"/>
                  <a:pt x="8545" y="20255"/>
                </a:cubicBezTo>
                <a:cubicBezTo>
                  <a:pt x="8531" y="20284"/>
                  <a:pt x="8559" y="20346"/>
                  <a:pt x="8606" y="20392"/>
                </a:cubicBezTo>
                <a:cubicBezTo>
                  <a:pt x="8687" y="20472"/>
                  <a:pt x="8685" y="20477"/>
                  <a:pt x="8586" y="20512"/>
                </a:cubicBezTo>
                <a:cubicBezTo>
                  <a:pt x="8313" y="20611"/>
                  <a:pt x="8563" y="20654"/>
                  <a:pt x="9412" y="20655"/>
                </a:cubicBezTo>
                <a:cubicBezTo>
                  <a:pt x="10341" y="20656"/>
                  <a:pt x="10342" y="20657"/>
                  <a:pt x="10450" y="20803"/>
                </a:cubicBezTo>
                <a:cubicBezTo>
                  <a:pt x="10542" y="20929"/>
                  <a:pt x="10547" y="20954"/>
                  <a:pt x="10484" y="20985"/>
                </a:cubicBezTo>
                <a:cubicBezTo>
                  <a:pt x="10375" y="21039"/>
                  <a:pt x="10389" y="21292"/>
                  <a:pt x="10504" y="21315"/>
                </a:cubicBezTo>
                <a:cubicBezTo>
                  <a:pt x="10555" y="21325"/>
                  <a:pt x="10597" y="21360"/>
                  <a:pt x="10597" y="21393"/>
                </a:cubicBezTo>
                <a:cubicBezTo>
                  <a:pt x="10597" y="21425"/>
                  <a:pt x="10555" y="21458"/>
                  <a:pt x="10504" y="21468"/>
                </a:cubicBezTo>
                <a:cubicBezTo>
                  <a:pt x="10452" y="21479"/>
                  <a:pt x="10410" y="21514"/>
                  <a:pt x="10410" y="21544"/>
                </a:cubicBezTo>
                <a:cubicBezTo>
                  <a:pt x="10410" y="21583"/>
                  <a:pt x="10473" y="21600"/>
                  <a:pt x="10543" y="21597"/>
                </a:cubicBezTo>
                <a:cubicBezTo>
                  <a:pt x="10613" y="21594"/>
                  <a:pt x="10690" y="21571"/>
                  <a:pt x="10721" y="21530"/>
                </a:cubicBezTo>
                <a:cubicBezTo>
                  <a:pt x="10762" y="21478"/>
                  <a:pt x="10790" y="21478"/>
                  <a:pt x="10839" y="21530"/>
                </a:cubicBezTo>
                <a:cubicBezTo>
                  <a:pt x="10884" y="21578"/>
                  <a:pt x="11250" y="21597"/>
                  <a:pt x="12076" y="21594"/>
                </a:cubicBezTo>
                <a:cubicBezTo>
                  <a:pt x="13197" y="21591"/>
                  <a:pt x="13249" y="21586"/>
                  <a:pt x="13272" y="21477"/>
                </a:cubicBezTo>
                <a:cubicBezTo>
                  <a:pt x="13292" y="21376"/>
                  <a:pt x="13336" y="21362"/>
                  <a:pt x="13639" y="21362"/>
                </a:cubicBezTo>
                <a:cubicBezTo>
                  <a:pt x="13960" y="21362"/>
                  <a:pt x="13986" y="21352"/>
                  <a:pt x="14000" y="21231"/>
                </a:cubicBezTo>
                <a:cubicBezTo>
                  <a:pt x="14012" y="21121"/>
                  <a:pt x="14043" y="21101"/>
                  <a:pt x="14191" y="21105"/>
                </a:cubicBezTo>
                <a:cubicBezTo>
                  <a:pt x="14360" y="21110"/>
                  <a:pt x="14367" y="21105"/>
                  <a:pt x="14343" y="20951"/>
                </a:cubicBezTo>
                <a:cubicBezTo>
                  <a:pt x="14303" y="20692"/>
                  <a:pt x="14376" y="20655"/>
                  <a:pt x="14941" y="20655"/>
                </a:cubicBezTo>
                <a:lnTo>
                  <a:pt x="15461" y="20655"/>
                </a:lnTo>
                <a:lnTo>
                  <a:pt x="15461" y="20454"/>
                </a:lnTo>
                <a:cubicBezTo>
                  <a:pt x="15461" y="20237"/>
                  <a:pt x="15546" y="20109"/>
                  <a:pt x="15676" y="20127"/>
                </a:cubicBezTo>
                <a:cubicBezTo>
                  <a:pt x="15816" y="20145"/>
                  <a:pt x="15839" y="20127"/>
                  <a:pt x="15787" y="20046"/>
                </a:cubicBezTo>
                <a:cubicBezTo>
                  <a:pt x="15750" y="19988"/>
                  <a:pt x="15757" y="19934"/>
                  <a:pt x="15809" y="19839"/>
                </a:cubicBezTo>
                <a:cubicBezTo>
                  <a:pt x="15870" y="19727"/>
                  <a:pt x="15922" y="19710"/>
                  <a:pt x="16207" y="19710"/>
                </a:cubicBezTo>
                <a:cubicBezTo>
                  <a:pt x="16406" y="19710"/>
                  <a:pt x="16516" y="19690"/>
                  <a:pt x="16489" y="19657"/>
                </a:cubicBezTo>
                <a:cubicBezTo>
                  <a:pt x="16465" y="19627"/>
                  <a:pt x="16399" y="19592"/>
                  <a:pt x="16342" y="19582"/>
                </a:cubicBezTo>
                <a:cubicBezTo>
                  <a:pt x="16168" y="19549"/>
                  <a:pt x="16221" y="19447"/>
                  <a:pt x="16439" y="19394"/>
                </a:cubicBezTo>
                <a:cubicBezTo>
                  <a:pt x="16639" y="19346"/>
                  <a:pt x="16645" y="19338"/>
                  <a:pt x="16683" y="19070"/>
                </a:cubicBezTo>
                <a:cubicBezTo>
                  <a:pt x="16725" y="18773"/>
                  <a:pt x="16804" y="18703"/>
                  <a:pt x="16829" y="18941"/>
                </a:cubicBezTo>
                <a:cubicBezTo>
                  <a:pt x="16858" y="19226"/>
                  <a:pt x="16929" y="19209"/>
                  <a:pt x="16929" y="18916"/>
                </a:cubicBezTo>
                <a:cubicBezTo>
                  <a:pt x="16929" y="18630"/>
                  <a:pt x="17018" y="18410"/>
                  <a:pt x="17135" y="18410"/>
                </a:cubicBezTo>
                <a:cubicBezTo>
                  <a:pt x="17200" y="18410"/>
                  <a:pt x="17336" y="18226"/>
                  <a:pt x="17407" y="18041"/>
                </a:cubicBezTo>
                <a:cubicBezTo>
                  <a:pt x="17435" y="17968"/>
                  <a:pt x="17504" y="17885"/>
                  <a:pt x="17559" y="17854"/>
                </a:cubicBezTo>
                <a:cubicBezTo>
                  <a:pt x="17634" y="17811"/>
                  <a:pt x="17659" y="17748"/>
                  <a:pt x="17655" y="17611"/>
                </a:cubicBezTo>
                <a:cubicBezTo>
                  <a:pt x="17648" y="17382"/>
                  <a:pt x="17698" y="17273"/>
                  <a:pt x="17787" y="17317"/>
                </a:cubicBezTo>
                <a:cubicBezTo>
                  <a:pt x="17893" y="17369"/>
                  <a:pt x="17943" y="17297"/>
                  <a:pt x="17885" y="17178"/>
                </a:cubicBezTo>
                <a:cubicBezTo>
                  <a:pt x="17825" y="17053"/>
                  <a:pt x="17864" y="16867"/>
                  <a:pt x="17948" y="16881"/>
                </a:cubicBezTo>
                <a:cubicBezTo>
                  <a:pt x="18084" y="16904"/>
                  <a:pt x="18122" y="16869"/>
                  <a:pt x="18122" y="16716"/>
                </a:cubicBezTo>
                <a:cubicBezTo>
                  <a:pt x="18123" y="16524"/>
                  <a:pt x="18188" y="16375"/>
                  <a:pt x="18270" y="16375"/>
                </a:cubicBezTo>
                <a:cubicBezTo>
                  <a:pt x="18303" y="16375"/>
                  <a:pt x="18328" y="16332"/>
                  <a:pt x="18329" y="16277"/>
                </a:cubicBezTo>
                <a:cubicBezTo>
                  <a:pt x="18329" y="16223"/>
                  <a:pt x="18345" y="16159"/>
                  <a:pt x="18364" y="16135"/>
                </a:cubicBezTo>
                <a:cubicBezTo>
                  <a:pt x="18382" y="16111"/>
                  <a:pt x="18398" y="15964"/>
                  <a:pt x="18398" y="15808"/>
                </a:cubicBezTo>
                <a:cubicBezTo>
                  <a:pt x="18398" y="15511"/>
                  <a:pt x="18495" y="15364"/>
                  <a:pt x="18642" y="15436"/>
                </a:cubicBezTo>
                <a:cubicBezTo>
                  <a:pt x="18689" y="15459"/>
                  <a:pt x="18716" y="15409"/>
                  <a:pt x="18738" y="15260"/>
                </a:cubicBezTo>
                <a:cubicBezTo>
                  <a:pt x="18754" y="15145"/>
                  <a:pt x="18798" y="15031"/>
                  <a:pt x="18833" y="15006"/>
                </a:cubicBezTo>
                <a:cubicBezTo>
                  <a:pt x="18878" y="14973"/>
                  <a:pt x="18902" y="14821"/>
                  <a:pt x="18911" y="14516"/>
                </a:cubicBezTo>
                <a:cubicBezTo>
                  <a:pt x="18929" y="13943"/>
                  <a:pt x="19013" y="13965"/>
                  <a:pt x="19031" y="14547"/>
                </a:cubicBezTo>
                <a:cubicBezTo>
                  <a:pt x="19038" y="14791"/>
                  <a:pt x="19063" y="14989"/>
                  <a:pt x="19088" y="14989"/>
                </a:cubicBezTo>
                <a:cubicBezTo>
                  <a:pt x="19116" y="14989"/>
                  <a:pt x="19128" y="14309"/>
                  <a:pt x="19120" y="13144"/>
                </a:cubicBezTo>
                <a:cubicBezTo>
                  <a:pt x="19110" y="11551"/>
                  <a:pt x="19099" y="11302"/>
                  <a:pt x="19040" y="11302"/>
                </a:cubicBezTo>
                <a:cubicBezTo>
                  <a:pt x="18930" y="11302"/>
                  <a:pt x="18930" y="11059"/>
                  <a:pt x="19040" y="10961"/>
                </a:cubicBezTo>
                <a:lnTo>
                  <a:pt x="19135" y="10874"/>
                </a:lnTo>
                <a:lnTo>
                  <a:pt x="19038" y="10628"/>
                </a:lnTo>
                <a:cubicBezTo>
                  <a:pt x="18983" y="10494"/>
                  <a:pt x="18921" y="10372"/>
                  <a:pt x="18898" y="10354"/>
                </a:cubicBezTo>
                <a:cubicBezTo>
                  <a:pt x="18876" y="10336"/>
                  <a:pt x="18857" y="10132"/>
                  <a:pt x="18857" y="9901"/>
                </a:cubicBezTo>
                <a:cubicBezTo>
                  <a:pt x="18857" y="9587"/>
                  <a:pt x="18836" y="9454"/>
                  <a:pt x="18777" y="9370"/>
                </a:cubicBezTo>
                <a:cubicBezTo>
                  <a:pt x="18733" y="9308"/>
                  <a:pt x="18697" y="9198"/>
                  <a:pt x="18694" y="9127"/>
                </a:cubicBezTo>
                <a:cubicBezTo>
                  <a:pt x="18691" y="9056"/>
                  <a:pt x="18671" y="8922"/>
                  <a:pt x="18651" y="8828"/>
                </a:cubicBezTo>
                <a:cubicBezTo>
                  <a:pt x="18621" y="8692"/>
                  <a:pt x="18632" y="8639"/>
                  <a:pt x="18698" y="8576"/>
                </a:cubicBezTo>
                <a:cubicBezTo>
                  <a:pt x="18775" y="8504"/>
                  <a:pt x="18767" y="8498"/>
                  <a:pt x="18616" y="8498"/>
                </a:cubicBezTo>
                <a:cubicBezTo>
                  <a:pt x="18524" y="8498"/>
                  <a:pt x="18436" y="8469"/>
                  <a:pt x="18420" y="8436"/>
                </a:cubicBezTo>
                <a:cubicBezTo>
                  <a:pt x="18404" y="8403"/>
                  <a:pt x="18391" y="8193"/>
                  <a:pt x="18392" y="7967"/>
                </a:cubicBezTo>
                <a:lnTo>
                  <a:pt x="18394" y="7553"/>
                </a:lnTo>
                <a:lnTo>
                  <a:pt x="18235" y="7547"/>
                </a:lnTo>
                <a:cubicBezTo>
                  <a:pt x="18148" y="7543"/>
                  <a:pt x="18052" y="7535"/>
                  <a:pt x="18022" y="7531"/>
                </a:cubicBezTo>
                <a:cubicBezTo>
                  <a:pt x="17950" y="7521"/>
                  <a:pt x="17921" y="7397"/>
                  <a:pt x="17981" y="7349"/>
                </a:cubicBezTo>
                <a:cubicBezTo>
                  <a:pt x="18008" y="7328"/>
                  <a:pt x="18031" y="7262"/>
                  <a:pt x="18031" y="7204"/>
                </a:cubicBezTo>
                <a:cubicBezTo>
                  <a:pt x="18031" y="7129"/>
                  <a:pt x="17999" y="7101"/>
                  <a:pt x="17927" y="7109"/>
                </a:cubicBezTo>
                <a:cubicBezTo>
                  <a:pt x="17702" y="7131"/>
                  <a:pt x="17663" y="7050"/>
                  <a:pt x="17663" y="6577"/>
                </a:cubicBezTo>
                <a:cubicBezTo>
                  <a:pt x="17663" y="6175"/>
                  <a:pt x="17654" y="6136"/>
                  <a:pt x="17570" y="6136"/>
                </a:cubicBezTo>
                <a:cubicBezTo>
                  <a:pt x="17519" y="6136"/>
                  <a:pt x="17442" y="6113"/>
                  <a:pt x="17398" y="6083"/>
                </a:cubicBezTo>
                <a:cubicBezTo>
                  <a:pt x="17354" y="6053"/>
                  <a:pt x="17280" y="6012"/>
                  <a:pt x="17233" y="5993"/>
                </a:cubicBezTo>
                <a:cubicBezTo>
                  <a:pt x="17162" y="5965"/>
                  <a:pt x="17157" y="5944"/>
                  <a:pt x="17205" y="5870"/>
                </a:cubicBezTo>
                <a:cubicBezTo>
                  <a:pt x="17236" y="5821"/>
                  <a:pt x="17249" y="5762"/>
                  <a:pt x="17231" y="5739"/>
                </a:cubicBezTo>
                <a:cubicBezTo>
                  <a:pt x="17213" y="5716"/>
                  <a:pt x="17162" y="5759"/>
                  <a:pt x="17118" y="5834"/>
                </a:cubicBezTo>
                <a:cubicBezTo>
                  <a:pt x="17048" y="5952"/>
                  <a:pt x="17030" y="5958"/>
                  <a:pt x="16981" y="5881"/>
                </a:cubicBezTo>
                <a:cubicBezTo>
                  <a:pt x="16936" y="5813"/>
                  <a:pt x="16937" y="5785"/>
                  <a:pt x="16981" y="5750"/>
                </a:cubicBezTo>
                <a:cubicBezTo>
                  <a:pt x="17020" y="5719"/>
                  <a:pt x="16997" y="5666"/>
                  <a:pt x="16905" y="5571"/>
                </a:cubicBezTo>
                <a:cubicBezTo>
                  <a:pt x="16774" y="5437"/>
                  <a:pt x="16773" y="5433"/>
                  <a:pt x="16861" y="5308"/>
                </a:cubicBezTo>
                <a:cubicBezTo>
                  <a:pt x="16949" y="5183"/>
                  <a:pt x="16948" y="5184"/>
                  <a:pt x="16831" y="5222"/>
                </a:cubicBezTo>
                <a:cubicBezTo>
                  <a:pt x="16735" y="5253"/>
                  <a:pt x="16698" y="5228"/>
                  <a:pt x="16629" y="5093"/>
                </a:cubicBezTo>
                <a:cubicBezTo>
                  <a:pt x="16581" y="5002"/>
                  <a:pt x="16547" y="4887"/>
                  <a:pt x="16552" y="4839"/>
                </a:cubicBezTo>
                <a:cubicBezTo>
                  <a:pt x="16561" y="4768"/>
                  <a:pt x="16497" y="4748"/>
                  <a:pt x="16231" y="4735"/>
                </a:cubicBezTo>
                <a:cubicBezTo>
                  <a:pt x="15793" y="4714"/>
                  <a:pt x="15383" y="4472"/>
                  <a:pt x="15639" y="4386"/>
                </a:cubicBezTo>
                <a:cubicBezTo>
                  <a:pt x="15774" y="4341"/>
                  <a:pt x="15711" y="4249"/>
                  <a:pt x="15546" y="4249"/>
                </a:cubicBezTo>
                <a:cubicBezTo>
                  <a:pt x="15381" y="4249"/>
                  <a:pt x="15217" y="4149"/>
                  <a:pt x="15254" y="4070"/>
                </a:cubicBezTo>
                <a:cubicBezTo>
                  <a:pt x="15269" y="4039"/>
                  <a:pt x="15323" y="4014"/>
                  <a:pt x="15372" y="4014"/>
                </a:cubicBezTo>
                <a:cubicBezTo>
                  <a:pt x="15430" y="4014"/>
                  <a:pt x="15461" y="3971"/>
                  <a:pt x="15461" y="3894"/>
                </a:cubicBezTo>
                <a:cubicBezTo>
                  <a:pt x="15461" y="3787"/>
                  <a:pt x="15430" y="3777"/>
                  <a:pt x="15122" y="3777"/>
                </a:cubicBezTo>
                <a:cubicBezTo>
                  <a:pt x="14813" y="3777"/>
                  <a:pt x="14776" y="3763"/>
                  <a:pt x="14709" y="3631"/>
                </a:cubicBezTo>
                <a:cubicBezTo>
                  <a:pt x="14664" y="3543"/>
                  <a:pt x="14653" y="3474"/>
                  <a:pt x="14680" y="3452"/>
                </a:cubicBezTo>
                <a:cubicBezTo>
                  <a:pt x="14705" y="3432"/>
                  <a:pt x="14726" y="3286"/>
                  <a:pt x="14726" y="3125"/>
                </a:cubicBezTo>
                <a:lnTo>
                  <a:pt x="14726" y="2832"/>
                </a:lnTo>
                <a:lnTo>
                  <a:pt x="13646" y="2832"/>
                </a:lnTo>
                <a:cubicBezTo>
                  <a:pt x="12705" y="2832"/>
                  <a:pt x="12561" y="2821"/>
                  <a:pt x="12537" y="2739"/>
                </a:cubicBezTo>
                <a:cubicBezTo>
                  <a:pt x="12521" y="2688"/>
                  <a:pt x="12461" y="2621"/>
                  <a:pt x="12400" y="2591"/>
                </a:cubicBezTo>
                <a:cubicBezTo>
                  <a:pt x="12339" y="2561"/>
                  <a:pt x="12299" y="2514"/>
                  <a:pt x="12313" y="2485"/>
                </a:cubicBezTo>
                <a:cubicBezTo>
                  <a:pt x="12350" y="2407"/>
                  <a:pt x="12246" y="2373"/>
                  <a:pt x="12026" y="2390"/>
                </a:cubicBezTo>
                <a:cubicBezTo>
                  <a:pt x="11805" y="2407"/>
                  <a:pt x="11788" y="2387"/>
                  <a:pt x="11780" y="2105"/>
                </a:cubicBezTo>
                <a:lnTo>
                  <a:pt x="11774" y="1901"/>
                </a:lnTo>
                <a:lnTo>
                  <a:pt x="11552" y="1909"/>
                </a:lnTo>
                <a:cubicBezTo>
                  <a:pt x="11410" y="1915"/>
                  <a:pt x="11322" y="1946"/>
                  <a:pt x="11306" y="1999"/>
                </a:cubicBezTo>
                <a:cubicBezTo>
                  <a:pt x="11286" y="2067"/>
                  <a:pt x="11268" y="2066"/>
                  <a:pt x="11202" y="1990"/>
                </a:cubicBezTo>
                <a:cubicBezTo>
                  <a:pt x="11158" y="1940"/>
                  <a:pt x="11031" y="1869"/>
                  <a:pt x="10917" y="1831"/>
                </a:cubicBezTo>
                <a:cubicBezTo>
                  <a:pt x="10686" y="1754"/>
                  <a:pt x="10595" y="1641"/>
                  <a:pt x="10595" y="1428"/>
                </a:cubicBezTo>
                <a:cubicBezTo>
                  <a:pt x="10595" y="1310"/>
                  <a:pt x="10583" y="1297"/>
                  <a:pt x="10528" y="1356"/>
                </a:cubicBezTo>
                <a:cubicBezTo>
                  <a:pt x="10455" y="1433"/>
                  <a:pt x="10347" y="1384"/>
                  <a:pt x="10391" y="1294"/>
                </a:cubicBezTo>
                <a:cubicBezTo>
                  <a:pt x="10417" y="1239"/>
                  <a:pt x="10346" y="890"/>
                  <a:pt x="10267" y="690"/>
                </a:cubicBezTo>
                <a:cubicBezTo>
                  <a:pt x="10244" y="632"/>
                  <a:pt x="10234" y="566"/>
                  <a:pt x="10245" y="542"/>
                </a:cubicBezTo>
                <a:cubicBezTo>
                  <a:pt x="10257" y="518"/>
                  <a:pt x="10149" y="500"/>
                  <a:pt x="10006" y="500"/>
                </a:cubicBezTo>
                <a:cubicBezTo>
                  <a:pt x="9863" y="501"/>
                  <a:pt x="9745" y="515"/>
                  <a:pt x="9743" y="531"/>
                </a:cubicBezTo>
                <a:cubicBezTo>
                  <a:pt x="9741" y="547"/>
                  <a:pt x="9713" y="621"/>
                  <a:pt x="9682" y="696"/>
                </a:cubicBezTo>
                <a:cubicBezTo>
                  <a:pt x="9633" y="813"/>
                  <a:pt x="9613" y="824"/>
                  <a:pt x="9549" y="758"/>
                </a:cubicBezTo>
                <a:cubicBezTo>
                  <a:pt x="9486" y="691"/>
                  <a:pt x="9481" y="693"/>
                  <a:pt x="9506" y="780"/>
                </a:cubicBezTo>
                <a:cubicBezTo>
                  <a:pt x="9522" y="836"/>
                  <a:pt x="9515" y="898"/>
                  <a:pt x="9491" y="917"/>
                </a:cubicBezTo>
                <a:cubicBezTo>
                  <a:pt x="9418" y="975"/>
                  <a:pt x="9241" y="772"/>
                  <a:pt x="9241" y="632"/>
                </a:cubicBezTo>
                <a:cubicBezTo>
                  <a:pt x="9241" y="507"/>
                  <a:pt x="9222" y="502"/>
                  <a:pt x="8851" y="495"/>
                </a:cubicBezTo>
                <a:cubicBezTo>
                  <a:pt x="8555" y="489"/>
                  <a:pt x="8460" y="467"/>
                  <a:pt x="8460" y="405"/>
                </a:cubicBezTo>
                <a:cubicBezTo>
                  <a:pt x="8460" y="352"/>
                  <a:pt x="8528" y="319"/>
                  <a:pt x="8656" y="307"/>
                </a:cubicBezTo>
                <a:cubicBezTo>
                  <a:pt x="8940" y="281"/>
                  <a:pt x="8894" y="186"/>
                  <a:pt x="8586" y="165"/>
                </a:cubicBezTo>
                <a:cubicBezTo>
                  <a:pt x="8413" y="153"/>
                  <a:pt x="8327" y="125"/>
                  <a:pt x="8334" y="78"/>
                </a:cubicBezTo>
                <a:cubicBezTo>
                  <a:pt x="8342" y="28"/>
                  <a:pt x="8219" y="7"/>
                  <a:pt x="7908" y="6"/>
                </a:cubicBezTo>
                <a:lnTo>
                  <a:pt x="7473" y="3"/>
                </a:lnTo>
                <a:close/>
                <a:moveTo>
                  <a:pt x="10867" y="1417"/>
                </a:moveTo>
                <a:cubicBezTo>
                  <a:pt x="10714" y="1417"/>
                  <a:pt x="10701" y="1543"/>
                  <a:pt x="10847" y="1599"/>
                </a:cubicBezTo>
                <a:cubicBezTo>
                  <a:pt x="10948" y="1637"/>
                  <a:pt x="11068" y="1550"/>
                  <a:pt x="11028" y="1468"/>
                </a:cubicBezTo>
                <a:cubicBezTo>
                  <a:pt x="11014" y="1439"/>
                  <a:pt x="10941" y="1417"/>
                  <a:pt x="10867" y="1417"/>
                </a:cubicBezTo>
                <a:close/>
                <a:moveTo>
                  <a:pt x="4570" y="11732"/>
                </a:moveTo>
                <a:cubicBezTo>
                  <a:pt x="4562" y="11463"/>
                  <a:pt x="4555" y="11666"/>
                  <a:pt x="4555" y="12185"/>
                </a:cubicBezTo>
                <a:cubicBezTo>
                  <a:pt x="4555" y="12704"/>
                  <a:pt x="4562" y="12924"/>
                  <a:pt x="4570" y="12674"/>
                </a:cubicBezTo>
                <a:cubicBezTo>
                  <a:pt x="4579" y="12424"/>
                  <a:pt x="4579" y="12001"/>
                  <a:pt x="4570" y="11732"/>
                </a:cubicBezTo>
                <a:close/>
                <a:moveTo>
                  <a:pt x="18387" y="16655"/>
                </a:moveTo>
                <a:cubicBezTo>
                  <a:pt x="18381" y="16648"/>
                  <a:pt x="18369" y="16664"/>
                  <a:pt x="18351" y="16700"/>
                </a:cubicBezTo>
                <a:cubicBezTo>
                  <a:pt x="18326" y="16748"/>
                  <a:pt x="18307" y="16809"/>
                  <a:pt x="18307" y="16834"/>
                </a:cubicBezTo>
                <a:cubicBezTo>
                  <a:pt x="18307" y="16858"/>
                  <a:pt x="18325" y="16878"/>
                  <a:pt x="18351" y="16878"/>
                </a:cubicBezTo>
                <a:cubicBezTo>
                  <a:pt x="18376" y="16878"/>
                  <a:pt x="18397" y="16817"/>
                  <a:pt x="18396" y="16744"/>
                </a:cubicBezTo>
                <a:cubicBezTo>
                  <a:pt x="18396" y="16691"/>
                  <a:pt x="18394" y="16661"/>
                  <a:pt x="18387" y="16655"/>
                </a:cubicBezTo>
                <a:close/>
                <a:moveTo>
                  <a:pt x="21144" y="17493"/>
                </a:moveTo>
                <a:cubicBezTo>
                  <a:pt x="21109" y="17527"/>
                  <a:pt x="21091" y="17626"/>
                  <a:pt x="21088" y="17795"/>
                </a:cubicBezTo>
                <a:cubicBezTo>
                  <a:pt x="21082" y="18078"/>
                  <a:pt x="21086" y="18087"/>
                  <a:pt x="21216" y="18100"/>
                </a:cubicBezTo>
                <a:cubicBezTo>
                  <a:pt x="21290" y="18107"/>
                  <a:pt x="21370" y="18139"/>
                  <a:pt x="21394" y="18170"/>
                </a:cubicBezTo>
                <a:cubicBezTo>
                  <a:pt x="21485" y="18287"/>
                  <a:pt x="21564" y="18163"/>
                  <a:pt x="21564" y="17904"/>
                </a:cubicBezTo>
                <a:cubicBezTo>
                  <a:pt x="21564" y="17696"/>
                  <a:pt x="21550" y="17655"/>
                  <a:pt x="21492" y="17683"/>
                </a:cubicBezTo>
                <a:cubicBezTo>
                  <a:pt x="21451" y="17704"/>
                  <a:pt x="21376" y="17661"/>
                  <a:pt x="21314" y="17586"/>
                </a:cubicBezTo>
                <a:cubicBezTo>
                  <a:pt x="21236" y="17492"/>
                  <a:pt x="21180" y="17460"/>
                  <a:pt x="21144" y="17493"/>
                </a:cubicBezTo>
                <a:close/>
                <a:moveTo>
                  <a:pt x="19712" y="17661"/>
                </a:moveTo>
                <a:cubicBezTo>
                  <a:pt x="19706" y="17658"/>
                  <a:pt x="19691" y="17672"/>
                  <a:pt x="19662" y="17703"/>
                </a:cubicBezTo>
                <a:cubicBezTo>
                  <a:pt x="19623" y="17744"/>
                  <a:pt x="19590" y="17786"/>
                  <a:pt x="19590" y="17798"/>
                </a:cubicBezTo>
                <a:cubicBezTo>
                  <a:pt x="19590" y="17864"/>
                  <a:pt x="19676" y="17808"/>
                  <a:pt x="19701" y="17725"/>
                </a:cubicBezTo>
                <a:cubicBezTo>
                  <a:pt x="19713" y="17685"/>
                  <a:pt x="19718" y="17664"/>
                  <a:pt x="19712" y="17661"/>
                </a:cubicBezTo>
                <a:close/>
                <a:moveTo>
                  <a:pt x="17609" y="18410"/>
                </a:moveTo>
                <a:cubicBezTo>
                  <a:pt x="17533" y="18410"/>
                  <a:pt x="17387" y="18593"/>
                  <a:pt x="17387" y="18687"/>
                </a:cubicBezTo>
                <a:cubicBezTo>
                  <a:pt x="17387" y="18736"/>
                  <a:pt x="17440" y="18765"/>
                  <a:pt x="17524" y="18765"/>
                </a:cubicBezTo>
                <a:cubicBezTo>
                  <a:pt x="17647" y="18765"/>
                  <a:pt x="17663" y="18747"/>
                  <a:pt x="17663" y="18589"/>
                </a:cubicBezTo>
                <a:cubicBezTo>
                  <a:pt x="17663" y="18492"/>
                  <a:pt x="17639" y="18410"/>
                  <a:pt x="17609" y="18410"/>
                </a:cubicBezTo>
                <a:close/>
              </a:path>
            </a:pathLst>
          </a:custGeom>
          <a:ln w="12700">
            <a:miter lim="400000"/>
          </a:ln>
        </p:spPr>
      </p:pic>
      <p:sp>
        <p:nvSpPr>
          <p:cNvPr id="2" name="灯片编号占位符 1"/>
          <p:cNvSpPr>
            <a:spLocks noGrp="1"/>
          </p:cNvSpPr>
          <p:nvPr>
            <p:ph type="sldNum" sz="quarter" idx="2"/>
          </p:nvPr>
        </p:nvSpPr>
        <p:spPr/>
        <p:txBody>
          <a:bodyPr/>
          <a:lstStyle/>
          <a:p>
            <a:fld id="{86CB4B4D-7CA3-9044-876B-883B54F8677D}" type="slidenum">
              <a:rPr lang="en-US" altLang="zh-CN" smtClean="0"/>
              <a:t>7</a:t>
            </a:fld>
            <a:endParaRPr lang="zh-CN" altLang="en-US"/>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7" name="图像" descr="图像"/>
          <p:cNvPicPr>
            <a:picLocks noChangeAspect="1"/>
          </p:cNvPicPr>
          <p:nvPr/>
        </p:nvPicPr>
        <p:blipFill>
          <a:blip r:embed="rId2">
            <a:extLst/>
          </a:blip>
          <a:stretch>
            <a:fillRect/>
          </a:stretch>
        </p:blipFill>
        <p:spPr>
          <a:xfrm>
            <a:off x="8915399" y="8161890"/>
            <a:ext cx="4089401" cy="1625601"/>
          </a:xfrm>
          <a:prstGeom prst="rect">
            <a:avLst/>
          </a:prstGeom>
          <a:ln w="12700">
            <a:miter lim="400000"/>
          </a:ln>
        </p:spPr>
      </p:pic>
      <p:pic>
        <p:nvPicPr>
          <p:cNvPr id="448" name="timg-2.gif" descr="timg-2.gif"/>
          <p:cNvPicPr>
            <a:picLocks/>
          </p:cNvPicPr>
          <p:nvPr/>
        </p:nvPicPr>
        <p:blipFill>
          <a:blip r:embed="rId3">
            <a:extLst/>
          </a:blip>
          <a:stretch>
            <a:fillRect/>
          </a:stretch>
        </p:blipFill>
        <p:spPr>
          <a:xfrm>
            <a:off x="510409" y="1591710"/>
            <a:ext cx="10068691" cy="6570180"/>
          </a:xfrm>
          <a:prstGeom prst="rect">
            <a:avLst/>
          </a:prstGeom>
          <a:ln w="12700">
            <a:miter lim="400000"/>
          </a:ln>
        </p:spPr>
      </p:pic>
      <p:sp>
        <p:nvSpPr>
          <p:cNvPr id="449" name="热电偶"/>
          <p:cNvSpPr>
            <a:spLocks noGrp="1"/>
          </p:cNvSpPr>
          <p:nvPr>
            <p:ph type="title"/>
          </p:nvPr>
        </p:nvSpPr>
        <p:spPr>
          <a:prstGeom prst="rect">
            <a:avLst/>
          </a:prstGeom>
        </p:spPr>
        <p:txBody>
          <a:bodyPr/>
          <a:lstStyle/>
          <a:p>
            <a:r>
              <a:t>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8</a:t>
            </a:fld>
            <a:endParaRPr lang="zh-CN" altLang="en-US"/>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两种不同的导体A和B串接成图示闭合回路，当两个接触端存在温差T﹥T0时，回路中就有电流产生，即回路中会产生热电势，这种现象叫做热电效应。"/>
          <p:cNvSpPr txBox="1"/>
          <p:nvPr/>
        </p:nvSpPr>
        <p:spPr>
          <a:xfrm>
            <a:off x="960101" y="1904999"/>
            <a:ext cx="11175494" cy="2057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just" defTabSz="457200">
              <a:defRPr sz="2800" b="0">
                <a:latin typeface="Helvetica"/>
                <a:ea typeface="Helvetica"/>
                <a:cs typeface="Helvetica"/>
                <a:sym typeface="Helvetica"/>
              </a:defRPr>
            </a:pPr>
            <a:r>
              <a:t>    两种不同的导体A和B串接成图示闭合回路，当两个接触端存在温差T﹥T</a:t>
            </a:r>
            <a:r>
              <a:rPr baseline="-5999"/>
              <a:t>0</a:t>
            </a:r>
            <a:r>
              <a:t>时，回路中就有电流产生，即回路中会产生热电势，这种现象叫做热电效应。</a:t>
            </a:r>
          </a:p>
        </p:txBody>
      </p:sp>
      <p:pic>
        <p:nvPicPr>
          <p:cNvPr id="452" name="图像" descr="图像"/>
          <p:cNvPicPr>
            <a:picLocks noChangeAspect="1"/>
          </p:cNvPicPr>
          <p:nvPr/>
        </p:nvPicPr>
        <p:blipFill>
          <a:blip r:embed="rId2">
            <a:extLst/>
          </a:blip>
          <a:stretch>
            <a:fillRect/>
          </a:stretch>
        </p:blipFill>
        <p:spPr>
          <a:xfrm>
            <a:off x="3156947" y="3441700"/>
            <a:ext cx="6781801" cy="2870200"/>
          </a:xfrm>
          <a:prstGeom prst="rect">
            <a:avLst/>
          </a:prstGeom>
          <a:ln w="12700">
            <a:miter lim="400000"/>
          </a:ln>
        </p:spPr>
      </p:pic>
      <p:sp>
        <p:nvSpPr>
          <p:cNvPr id="453" name="热电势由两种材料的接触电势（珀尔贴电势）和单一材料的温差电势（汤姆逊电势）决定."/>
          <p:cNvSpPr txBox="1"/>
          <p:nvPr/>
        </p:nvSpPr>
        <p:spPr>
          <a:xfrm>
            <a:off x="1139244" y="6711898"/>
            <a:ext cx="10817207" cy="15391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2800">
                <a:latin typeface="Helvetica"/>
                <a:ea typeface="Helvetica"/>
                <a:cs typeface="Helvetica"/>
                <a:sym typeface="Helvetica"/>
              </a:defRPr>
            </a:pPr>
            <a:r>
              <a:rPr>
                <a:latin typeface="Times New Roman"/>
                <a:ea typeface="Times New Roman"/>
                <a:cs typeface="Times New Roman"/>
                <a:sym typeface="Times New Roman"/>
              </a:rPr>
              <a:t>       热电势由两种材料的</a:t>
            </a:r>
            <a:r>
              <a:rPr>
                <a:solidFill>
                  <a:srgbClr val="0433FF"/>
                </a:solidFill>
              </a:rPr>
              <a:t>接触电势（珀尔贴电势）</a:t>
            </a:r>
            <a:r>
              <a:t>和单一材料的</a:t>
            </a:r>
            <a:r>
              <a:rPr>
                <a:solidFill>
                  <a:srgbClr val="D82DA9"/>
                </a:solidFill>
              </a:rPr>
              <a:t>温差电势（汤姆逊电势）</a:t>
            </a:r>
            <a:r>
              <a:t>决定</a:t>
            </a:r>
            <a:r>
              <a:rPr>
                <a:latin typeface="Times New Roman"/>
                <a:ea typeface="Times New Roman"/>
                <a:cs typeface="Times New Roman"/>
                <a:sym typeface="Times New Roman"/>
              </a:rPr>
              <a:t>.</a:t>
            </a:r>
          </a:p>
        </p:txBody>
      </p:sp>
      <p:sp>
        <p:nvSpPr>
          <p:cNvPr id="454" name="热电偶"/>
          <p:cNvSpPr>
            <a:spLocks noGrp="1"/>
          </p:cNvSpPr>
          <p:nvPr>
            <p:ph type="title"/>
          </p:nvPr>
        </p:nvSpPr>
        <p:spPr>
          <a:prstGeom prst="rect">
            <a:avLst/>
          </a:prstGeom>
        </p:spPr>
        <p:txBody>
          <a:bodyPr/>
          <a:lstStyle/>
          <a:p>
            <a:r>
              <a:t>热电偶</a:t>
            </a:r>
          </a:p>
        </p:txBody>
      </p:sp>
      <p:sp>
        <p:nvSpPr>
          <p:cNvPr id="2" name="灯片编号占位符 1"/>
          <p:cNvSpPr>
            <a:spLocks noGrp="1"/>
          </p:cNvSpPr>
          <p:nvPr>
            <p:ph type="sldNum" sz="quarter" idx="2"/>
          </p:nvPr>
        </p:nvSpPr>
        <p:spPr/>
        <p:txBody>
          <a:bodyPr/>
          <a:lstStyle/>
          <a:p>
            <a:fld id="{86CB4B4D-7CA3-9044-876B-883B54F8677D}" type="slidenum">
              <a:rPr lang="en-US" altLang="zh-CN" smtClean="0"/>
              <a:t>9</a:t>
            </a:fld>
            <a:endParaRPr lang="zh-CN" altLang="en-US"/>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185</TotalTime>
  <Words>2259</Words>
  <Application>Microsoft Office PowerPoint</Application>
  <PresentationFormat>自定义</PresentationFormat>
  <Paragraphs>420</Paragraphs>
  <Slides>58</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58</vt:i4>
      </vt:variant>
    </vt:vector>
  </HeadingPairs>
  <TitlesOfParts>
    <vt:vector size="73" baseType="lpstr">
      <vt:lpstr>Hannotate SC Regular</vt:lpstr>
      <vt:lpstr>Heiti SC Light</vt:lpstr>
      <vt:lpstr>Heiti SC Medium</vt:lpstr>
      <vt:lpstr>Helvetica Light</vt:lpstr>
      <vt:lpstr>Helvetica Neue</vt:lpstr>
      <vt:lpstr>Helvetica Neue Light</vt:lpstr>
      <vt:lpstr>Helvetica Neue Medium</vt:lpstr>
      <vt:lpstr>Helvetica Neue Thin</vt:lpstr>
      <vt:lpstr>Songti SC Bold</vt:lpstr>
      <vt:lpstr>Songti SC Regular</vt:lpstr>
      <vt:lpstr>华文楷体</vt:lpstr>
      <vt:lpstr>Arial</vt:lpstr>
      <vt:lpstr>Helvetica</vt:lpstr>
      <vt:lpstr>Times New Roman</vt:lpstr>
      <vt:lpstr>White</vt:lpstr>
      <vt:lpstr>检测技术与仪器</vt:lpstr>
      <vt:lpstr>温标</vt:lpstr>
      <vt:lpstr>测温原理</vt:lpstr>
      <vt:lpstr>PowerPoint 演示文稿</vt:lpstr>
      <vt:lpstr>主要内容</vt:lpstr>
      <vt:lpstr>热电偶</vt:lpstr>
      <vt:lpstr>热电偶</vt:lpstr>
      <vt:lpstr>热电偶</vt:lpstr>
      <vt:lpstr>热电偶</vt:lpstr>
      <vt:lpstr>接触电势（珀尔贴电势）</vt:lpstr>
      <vt:lpstr>接触电势（珀尔贴电势）</vt:lpstr>
      <vt:lpstr>温差电势（汤姆逊电势）</vt:lpstr>
      <vt:lpstr>温差电势（汤姆逊电势）</vt:lpstr>
      <vt:lpstr>总热电势</vt:lpstr>
      <vt:lpstr>热电偶基本定律</vt:lpstr>
      <vt:lpstr>热电偶基本定律</vt:lpstr>
      <vt:lpstr>热电偶基本定律</vt:lpstr>
      <vt:lpstr>热电偶基本定律</vt:lpstr>
      <vt:lpstr>热电偶基本定律</vt:lpstr>
      <vt:lpstr>热电偶基本定律</vt:lpstr>
      <vt:lpstr>PowerPoint 演示文稿</vt:lpstr>
      <vt:lpstr>热电偶的材料与结构</vt:lpstr>
      <vt:lpstr>标准型热电偶</vt:lpstr>
      <vt:lpstr>标准型热电偶</vt:lpstr>
      <vt:lpstr>标准型热电偶</vt:lpstr>
      <vt:lpstr>标准型热电偶</vt:lpstr>
      <vt:lpstr>标准型热电偶</vt:lpstr>
      <vt:lpstr>非标准型热电偶</vt:lpstr>
      <vt:lpstr>热电偶的结构</vt:lpstr>
      <vt:lpstr>热电偶的结构</vt:lpstr>
      <vt:lpstr>热电偶的结构</vt:lpstr>
      <vt:lpstr>热电偶的结构</vt:lpstr>
      <vt:lpstr>热电偶的温度补偿</vt:lpstr>
      <vt:lpstr>热电偶的温度补偿</vt:lpstr>
      <vt:lpstr>热电偶的温度补偿</vt:lpstr>
      <vt:lpstr>热电偶的温度补偿</vt:lpstr>
      <vt:lpstr>热电偶的温度补偿</vt:lpstr>
      <vt:lpstr>应用</vt:lpstr>
      <vt:lpstr>PowerPoint 演示文稿</vt:lpstr>
      <vt:lpstr>热电阻传感器</vt:lpstr>
      <vt:lpstr>热电阻</vt:lpstr>
      <vt:lpstr>常用热电阻</vt:lpstr>
      <vt:lpstr>常用热电阻</vt:lpstr>
      <vt:lpstr>常用热电阻</vt:lpstr>
      <vt:lpstr>常用热电阻</vt:lpstr>
      <vt:lpstr>常用热电阻</vt:lpstr>
      <vt:lpstr>热电阻常见结构：</vt:lpstr>
      <vt:lpstr>测温电路</vt:lpstr>
      <vt:lpstr>热敏电阻</vt:lpstr>
      <vt:lpstr>热敏电阻</vt:lpstr>
      <vt:lpstr>热敏电阻</vt:lpstr>
      <vt:lpstr>补偿</vt:lpstr>
      <vt:lpstr>热敏电阻的结构</vt:lpstr>
      <vt:lpstr>热敏电阻的特性</vt:lpstr>
      <vt:lpstr>热敏电阻的特性</vt:lpstr>
      <vt:lpstr>热电式传感器应用</vt:lpstr>
      <vt:lpstr>热电式传感器应用</vt:lpstr>
      <vt:lpstr>DS18B20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检测技术与仪器</dc:title>
  <cp:lastModifiedBy>荣 生辉</cp:lastModifiedBy>
  <cp:revision>12</cp:revision>
  <dcterms:modified xsi:type="dcterms:W3CDTF">2019-10-21T07:17:56Z</dcterms:modified>
</cp:coreProperties>
</file>